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Default Extension="vml" ContentType="application/vnd.openxmlformats-officedocument.vmlDrawing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95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314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7" r:id="rId25"/>
    <p:sldId id="279" r:id="rId26"/>
    <p:sldId id="280" r:id="rId27"/>
    <p:sldId id="328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04" r:id="rId39"/>
    <p:sldId id="305" r:id="rId40"/>
    <p:sldId id="306" r:id="rId41"/>
    <p:sldId id="291" r:id="rId42"/>
    <p:sldId id="292" r:id="rId43"/>
    <p:sldId id="258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15" r:id="rId52"/>
    <p:sldId id="307" r:id="rId53"/>
    <p:sldId id="296" r:id="rId54"/>
    <p:sldId id="309" r:id="rId55"/>
    <p:sldId id="310" r:id="rId56"/>
    <p:sldId id="311" r:id="rId57"/>
    <p:sldId id="312" r:id="rId58"/>
    <p:sldId id="318" r:id="rId59"/>
    <p:sldId id="319" r:id="rId60"/>
    <p:sldId id="320" r:id="rId61"/>
    <p:sldId id="321" r:id="rId62"/>
    <p:sldId id="322" r:id="rId63"/>
    <p:sldId id="323" r:id="rId64"/>
    <p:sldId id="326" r:id="rId65"/>
    <p:sldId id="324" r:id="rId66"/>
    <p:sldId id="327" r:id="rId67"/>
  </p:sldIdLst>
  <p:sldSz cx="9144000" cy="6858000" type="screen4x3"/>
  <p:notesSz cx="6858000" cy="9144000"/>
  <p:custDataLst>
    <p:tags r:id="rId6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81" d="100"/>
          <a:sy n="81" d="100"/>
        </p:scale>
        <p:origin x="-2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74" y="-6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7CEE868-A9F6-4873-90AF-F113C23D3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6C643B-2035-40BF-B760-7F563A2F617F}" type="slidenum">
              <a:rPr lang="en-US" smtClean="0">
                <a:latin typeface="Times New Roman" pitchFamily="-107" charset="0"/>
              </a:rPr>
              <a:pPr/>
              <a:t>2</a:t>
            </a:fld>
            <a:endParaRPr lang="en-US" smtClean="0">
              <a:latin typeface="Times New Roman" pitchFamily="-107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67654-FA3E-43CD-90E5-C28E28F94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93F47-47F2-45F0-B91E-AF5351797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6B3D3-6BB7-4912-8907-079582953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D7745-41F4-4931-BDE6-A9AE27A5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19223-5FCA-4A22-893B-0A0190754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A74C9-4CE4-42FD-A306-F70F084B0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BB251-8AD8-4F2A-87A8-3AC31E4E6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ADE8-932E-42C0-8335-4A62245D2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9D80D-48AD-467C-8278-C59BEB5A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7995-64F1-4817-B4D6-2CDE8E5E4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ED2A-2B7C-4066-84C3-54AFFBFDB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A9428-3414-4248-80F9-67D288FF4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8ED7745-41F4-4931-BDE6-A9AE27A57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4" Type="http://schemas.openxmlformats.org/officeDocument/2006/relationships/image" Target="../media/image5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56.wmf"/><Relationship Id="rId4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4" Type="http://schemas.openxmlformats.org/officeDocument/2006/relationships/image" Target="../media/image5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4" Type="http://schemas.openxmlformats.org/officeDocument/2006/relationships/image" Target="../media/image6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70.png"/><Relationship Id="rId2" Type="http://schemas.openxmlformats.org/officeDocument/2006/relationships/tags" Target="../tags/tag7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72.png"/><Relationship Id="rId2" Type="http://schemas.openxmlformats.org/officeDocument/2006/relationships/tags" Target="../tags/tag7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74.png"/><Relationship Id="rId2" Type="http://schemas.openxmlformats.org/officeDocument/2006/relationships/tags" Target="../tags/tag7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72.png"/><Relationship Id="rId2" Type="http://schemas.openxmlformats.org/officeDocument/2006/relationships/tags" Target="../tags/tag8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3820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800"/>
          </a:p>
          <a:p>
            <a:pPr algn="ctr">
              <a:spcBef>
                <a:spcPct val="50000"/>
              </a:spcBef>
            </a:pPr>
            <a:r>
              <a:rPr lang="en-US" sz="4800"/>
              <a:t>Geometrical Optics</a:t>
            </a:r>
          </a:p>
        </p:txBody>
      </p:sp>
      <p:pic>
        <p:nvPicPr>
          <p:cNvPr id="2051" name="Picture 4" descr="26-05Photo26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33600"/>
            <a:ext cx="5410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Spherical Mirrors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38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spherical mirror has the shape of a section of a sphere. If the outside is mirrored, it is convex; if the inside is mirrored, it is concave.</a:t>
            </a:r>
          </a:p>
        </p:txBody>
      </p:sp>
      <p:pic>
        <p:nvPicPr>
          <p:cNvPr id="11268" name="Picture 4" descr="FG26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733675"/>
            <a:ext cx="52705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Spherical Mirrors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Spherical mirrors have a central axis (a radius of the sphere) and a center of curvature (the </a:t>
            </a:r>
            <a:r>
              <a:rPr lang="en-US" dirty="0" smtClean="0"/>
              <a:t>center point </a:t>
            </a:r>
            <a:r>
              <a:rPr lang="en-US" dirty="0"/>
              <a:t>of the sphere).</a:t>
            </a:r>
          </a:p>
        </p:txBody>
      </p:sp>
      <p:pic>
        <p:nvPicPr>
          <p:cNvPr id="12292" name="Picture 4" descr="FG26_09"/>
          <p:cNvPicPr>
            <a:picLocks noChangeAspect="1" noChangeArrowheads="1"/>
          </p:cNvPicPr>
          <p:nvPr/>
        </p:nvPicPr>
        <p:blipFill>
          <a:blip r:embed="rId3" cstate="print"/>
          <a:srcRect t="24001" b="30000"/>
          <a:stretch>
            <a:fillRect/>
          </a:stretch>
        </p:blipFill>
        <p:spPr bwMode="auto">
          <a:xfrm>
            <a:off x="469900" y="2895600"/>
            <a:ext cx="82042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Spherical Mirrors</a:t>
            </a:r>
          </a:p>
        </p:txBody>
      </p:sp>
      <p:pic>
        <p:nvPicPr>
          <p:cNvPr id="14339" name="Picture 3" descr="FG26_12"/>
          <p:cNvPicPr>
            <a:picLocks noChangeAspect="1" noChangeArrowheads="1"/>
          </p:cNvPicPr>
          <p:nvPr/>
        </p:nvPicPr>
        <p:blipFill>
          <a:blip r:embed="rId3" cstate="print"/>
          <a:srcRect t="10909" b="10909"/>
          <a:stretch>
            <a:fillRect/>
          </a:stretch>
        </p:blipFill>
        <p:spPr bwMode="auto">
          <a:xfrm>
            <a:off x="1778000" y="2743200"/>
            <a:ext cx="558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822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Parallel rays hitting a spherical mirror come together at the focal point (for concave mirrors).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Spherical Mirrors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Parallel rays hitting a </a:t>
            </a:r>
            <a:r>
              <a:rPr lang="en-US" dirty="0" smtClean="0"/>
              <a:t>convex spherical </a:t>
            </a:r>
            <a:r>
              <a:rPr lang="en-US" dirty="0"/>
              <a:t>mirror </a:t>
            </a:r>
            <a:r>
              <a:rPr lang="en-US" dirty="0" smtClean="0"/>
              <a:t>appear </a:t>
            </a:r>
            <a:r>
              <a:rPr lang="en-US" dirty="0"/>
              <a:t>to have come from the focal </a:t>
            </a:r>
            <a:r>
              <a:rPr lang="en-US" dirty="0" smtClean="0"/>
              <a:t>point.</a:t>
            </a:r>
          </a:p>
        </p:txBody>
      </p:sp>
      <p:pic>
        <p:nvPicPr>
          <p:cNvPr id="13316" name="Picture 4" descr="FG26_10"/>
          <p:cNvPicPr>
            <a:picLocks noChangeAspect="1" noChangeArrowheads="1"/>
          </p:cNvPicPr>
          <p:nvPr/>
        </p:nvPicPr>
        <p:blipFill>
          <a:blip r:embed="rId3" cstate="print"/>
          <a:srcRect t="5940" b="6931"/>
          <a:stretch>
            <a:fillRect/>
          </a:stretch>
        </p:blipFill>
        <p:spPr bwMode="auto">
          <a:xfrm>
            <a:off x="2006600" y="2895600"/>
            <a:ext cx="5130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Spherical Mirrors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313" y="990600"/>
            <a:ext cx="769937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113" y="4800600"/>
            <a:ext cx="7850187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09600" y="2590800"/>
            <a:ext cx="8001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For a convex mirror, the focal length is negative, as the rays do not go through the focal point. 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The </a:t>
            </a:r>
            <a:r>
              <a:rPr lang="en-US" dirty="0"/>
              <a:t>opposite is true for a concave mirror.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Spherical Mirrors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534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have made the assumption here that the rays do not hit the mirror very far from the principal axis. If they do, the image is blurred; this is called spherical aberration, and can be remedied by using a parabolic mirror instead.</a:t>
            </a:r>
          </a:p>
        </p:txBody>
      </p:sp>
      <p:pic>
        <p:nvPicPr>
          <p:cNvPr id="16388" name="Picture 4" descr="FG26_13"/>
          <p:cNvPicPr>
            <a:picLocks noChangeAspect="1" noChangeArrowheads="1"/>
          </p:cNvPicPr>
          <p:nvPr/>
        </p:nvPicPr>
        <p:blipFill>
          <a:blip r:embed="rId3" cstate="print"/>
          <a:srcRect t="27000" b="34000"/>
          <a:stretch>
            <a:fillRect/>
          </a:stretch>
        </p:blipFill>
        <p:spPr bwMode="auto">
          <a:xfrm>
            <a:off x="508000" y="3733800"/>
            <a:ext cx="8128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Spherical Mirrors</a:t>
            </a:r>
          </a:p>
        </p:txBody>
      </p:sp>
      <p:pic>
        <p:nvPicPr>
          <p:cNvPr id="17411" name="Picture 5" descr="26-21Photo26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14400"/>
            <a:ext cx="47482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3733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the Hubble Space Telescope was first launched, its optics were marred by spherical aberration. This was fixed with corrective optics.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and the Mirror Equation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9100" y="1352550"/>
            <a:ext cx="830580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We use three principal rays in finding the image produced by a concave mirror.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The parallel ray (</a:t>
            </a:r>
            <a:r>
              <a:rPr lang="en-US" i="1" dirty="0">
                <a:latin typeface="Times New Roman" pitchFamily="-107" charset="0"/>
              </a:rPr>
              <a:t>P</a:t>
            </a:r>
            <a:r>
              <a:rPr lang="en-US" dirty="0"/>
              <a:t> ray) reflects through the focal point.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The focal ray (</a:t>
            </a:r>
            <a:r>
              <a:rPr lang="en-US" i="1" dirty="0">
                <a:latin typeface="Times New Roman" pitchFamily="-107" charset="0"/>
              </a:rPr>
              <a:t>F</a:t>
            </a:r>
            <a:r>
              <a:rPr lang="en-US" dirty="0"/>
              <a:t> ray) reflects parallel to the axis.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trike="sngStrike" dirty="0"/>
              <a:t>The center-of-curvature ray (</a:t>
            </a:r>
            <a:r>
              <a:rPr lang="en-US" i="1" strike="sngStrike" dirty="0">
                <a:latin typeface="Times New Roman" pitchFamily="-107" charset="0"/>
              </a:rPr>
              <a:t>C</a:t>
            </a:r>
            <a:r>
              <a:rPr lang="en-US" strike="sngStrike" dirty="0"/>
              <a:t> ray) reflects back along its incoming path.</a:t>
            </a:r>
          </a:p>
        </p:txBody>
      </p:sp>
      <p:sp>
        <p:nvSpPr>
          <p:cNvPr id="4" name="TextBox 3"/>
          <p:cNvSpPr txBox="1"/>
          <p:nvPr/>
        </p:nvSpPr>
        <p:spPr>
          <a:xfrm rot="21080589">
            <a:off x="5466812" y="4995879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will not use the </a:t>
            </a:r>
            <a:r>
              <a:rPr lang="en-US" i="1" dirty="0" smtClean="0"/>
              <a:t>C </a:t>
            </a:r>
            <a:r>
              <a:rPr lang="en-US" dirty="0" smtClean="0"/>
              <a:t>ray</a:t>
            </a:r>
            <a:r>
              <a:rPr lang="en-US" i="1" dirty="0" smtClean="0"/>
              <a:t>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and the Mirror Equation</a:t>
            </a:r>
          </a:p>
        </p:txBody>
      </p:sp>
      <p:pic>
        <p:nvPicPr>
          <p:cNvPr id="19459" name="Picture 3" descr="FG26_14"/>
          <p:cNvPicPr>
            <a:picLocks noChangeAspect="1" noChangeArrowheads="1"/>
          </p:cNvPicPr>
          <p:nvPr/>
        </p:nvPicPr>
        <p:blipFill>
          <a:blip r:embed="rId3" cstate="print"/>
          <a:srcRect t="10332" b="9962"/>
          <a:stretch>
            <a:fillRect/>
          </a:stretch>
        </p:blipFill>
        <p:spPr bwMode="auto">
          <a:xfrm>
            <a:off x="1130300" y="1981200"/>
            <a:ext cx="688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47700" y="10668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These three rays are illustrated here.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19200" y="3581400"/>
            <a:ext cx="1143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1071188" y="3829137"/>
            <a:ext cx="6260177" cy="1905150"/>
            <a:chOff x="1071188" y="3829137"/>
            <a:chExt cx="6260177" cy="1905150"/>
          </a:xfrm>
        </p:grpSpPr>
        <p:sp>
          <p:nvSpPr>
            <p:cNvPr id="7" name="Rectangle 6"/>
            <p:cNvSpPr/>
            <p:nvPr/>
          </p:nvSpPr>
          <p:spPr bwMode="auto">
            <a:xfrm rot="1091494">
              <a:off x="3810208" y="4968047"/>
              <a:ext cx="2324156" cy="126319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091494">
              <a:off x="2084985" y="4286550"/>
              <a:ext cx="1600675" cy="76502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rot="1091494">
              <a:off x="1071188" y="3829137"/>
              <a:ext cx="864509" cy="73417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rot="1091494">
              <a:off x="6466856" y="5660870"/>
              <a:ext cx="864509" cy="73417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and the Mirror Equation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534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image shows how these three rays are used to find the image formed by a convex mirror. The image is located where the projections of the three rays cross. The size of the image can also be determined.</a:t>
            </a:r>
          </a:p>
        </p:txBody>
      </p:sp>
      <p:pic>
        <p:nvPicPr>
          <p:cNvPr id="20484" name="Picture 4" descr="FG26_16"/>
          <p:cNvPicPr>
            <a:picLocks noChangeAspect="1" noChangeArrowheads="1"/>
          </p:cNvPicPr>
          <p:nvPr/>
        </p:nvPicPr>
        <p:blipFill>
          <a:blip r:embed="rId3" cstate="print"/>
          <a:srcRect t="22000" b="22000"/>
          <a:stretch>
            <a:fillRect/>
          </a:stretch>
        </p:blipFill>
        <p:spPr bwMode="auto">
          <a:xfrm>
            <a:off x="685800" y="3276600"/>
            <a:ext cx="77470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19100" y="1524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Units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53440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The Reflection of Light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Forming Images with a Plane Mirror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Spherical Mirrors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Ray Tracing and the Mirror Equation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The Refraction of Light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Ray Tracing for Lenses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The Thin-Lens Equation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200"/>
              <a:t> Dispersion and the Rainbow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and the Mirror Equation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45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process is similar for a concave mirror, although there are different results depending on where the object is placed.</a:t>
            </a:r>
          </a:p>
        </p:txBody>
      </p:sp>
      <p:pic>
        <p:nvPicPr>
          <p:cNvPr id="21508" name="Picture 4" descr="FG26_18"/>
          <p:cNvPicPr>
            <a:picLocks noChangeAspect="1" noChangeArrowheads="1"/>
          </p:cNvPicPr>
          <p:nvPr/>
        </p:nvPicPr>
        <p:blipFill>
          <a:blip r:embed="rId3" cstate="print"/>
          <a:srcRect t="28000" b="35001"/>
          <a:stretch>
            <a:fillRect/>
          </a:stretch>
        </p:blipFill>
        <p:spPr bwMode="auto">
          <a:xfrm>
            <a:off x="228600" y="3273425"/>
            <a:ext cx="8763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and the Mirror Equation</a:t>
            </a:r>
          </a:p>
        </p:txBody>
      </p:sp>
      <p:pic>
        <p:nvPicPr>
          <p:cNvPr id="22532" name="Picture 4" descr="FG26_19"/>
          <p:cNvPicPr>
            <a:picLocks noChangeAspect="1" noChangeArrowheads="1"/>
          </p:cNvPicPr>
          <p:nvPr/>
        </p:nvPicPr>
        <p:blipFill>
          <a:blip r:embed="rId3" cstate="print"/>
          <a:srcRect t="25000" b="25000"/>
          <a:stretch>
            <a:fillRect/>
          </a:stretch>
        </p:blipFill>
        <p:spPr bwMode="auto">
          <a:xfrm>
            <a:off x="127000" y="2438400"/>
            <a:ext cx="8890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1" y="1066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similar triangles are used to derive the equations that we use with mirrors.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Ray Tracing and the Mirror Equation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Using the similar triangles and the fact that </a:t>
            </a:r>
            <a:r>
              <a:rPr lang="en-US" i="1">
                <a:latin typeface="Times New Roman" pitchFamily="-107" charset="0"/>
              </a:rPr>
              <a:t>f</a:t>
            </a:r>
            <a:r>
              <a:rPr lang="en-US"/>
              <a:t> = ½ </a:t>
            </a:r>
            <a:r>
              <a:rPr lang="en-US" i="1">
                <a:latin typeface="Times New Roman" pitchFamily="-107" charset="0"/>
              </a:rPr>
              <a:t>R</a:t>
            </a:r>
            <a:r>
              <a:rPr lang="en-US"/>
              <a:t>, we get the mirror equation: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971800"/>
            <a:ext cx="367347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Here, </a:t>
            </a:r>
            <a:r>
              <a:rPr lang="en-US" i="1">
                <a:latin typeface="Times New Roman" pitchFamily="-107" charset="0"/>
              </a:rPr>
              <a:t>d</a:t>
            </a:r>
            <a:r>
              <a:rPr lang="en-US" baseline="-25000">
                <a:latin typeface="Times New Roman" pitchFamily="-107" charset="0"/>
              </a:rPr>
              <a:t>o</a:t>
            </a:r>
            <a:r>
              <a:rPr lang="en-US"/>
              <a:t> is the distance from the mirror to the object, </a:t>
            </a:r>
            <a:r>
              <a:rPr lang="en-US" i="1">
                <a:latin typeface="Times New Roman" pitchFamily="-107" charset="0"/>
              </a:rPr>
              <a:t>d</a:t>
            </a:r>
            <a:r>
              <a:rPr lang="en-US" baseline="-25000">
                <a:latin typeface="Times New Roman" pitchFamily="-107" charset="0"/>
              </a:rPr>
              <a:t>i</a:t>
            </a:r>
            <a:r>
              <a:rPr lang="en-US"/>
              <a:t> is the distance from the mirror to the image, and </a:t>
            </a:r>
            <a:r>
              <a:rPr lang="en-US" i="1">
                <a:latin typeface="Times New Roman" pitchFamily="-107" charset="0"/>
              </a:rPr>
              <a:t>f</a:t>
            </a:r>
            <a:r>
              <a:rPr lang="en-US"/>
              <a:t> is the focal length.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and the Mirror Equation</a:t>
            </a:r>
          </a:p>
        </p:txBody>
      </p:sp>
      <p:pic>
        <p:nvPicPr>
          <p:cNvPr id="24579" name="Picture 4" descr="26-28Table26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4950"/>
            <a:ext cx="91440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Ray Tracing and the Mirror Equation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69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Using the similar triangles and the fact that </a:t>
            </a:r>
            <a:r>
              <a:rPr lang="en-US" i="1">
                <a:latin typeface="Times New Roman" pitchFamily="-107" charset="0"/>
              </a:rPr>
              <a:t>f</a:t>
            </a:r>
            <a:r>
              <a:rPr lang="en-US"/>
              <a:t> = ½ </a:t>
            </a:r>
            <a:r>
              <a:rPr lang="en-US" i="1">
                <a:latin typeface="Times New Roman" pitchFamily="-107" charset="0"/>
              </a:rPr>
              <a:t>R</a:t>
            </a:r>
            <a:r>
              <a:rPr lang="en-US"/>
              <a:t>, we get the mirror equation: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971800"/>
            <a:ext cx="367347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" y="4572000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Here, </a:t>
            </a:r>
            <a:r>
              <a:rPr lang="en-US" i="1">
                <a:latin typeface="Times New Roman" pitchFamily="-107" charset="0"/>
              </a:rPr>
              <a:t>d</a:t>
            </a:r>
            <a:r>
              <a:rPr lang="en-US" baseline="-25000">
                <a:latin typeface="Times New Roman" pitchFamily="-107" charset="0"/>
              </a:rPr>
              <a:t>o</a:t>
            </a:r>
            <a:r>
              <a:rPr lang="en-US"/>
              <a:t> is the distance from the mirror to the object, </a:t>
            </a:r>
            <a:r>
              <a:rPr lang="en-US" i="1">
                <a:latin typeface="Times New Roman" pitchFamily="-107" charset="0"/>
              </a:rPr>
              <a:t>d</a:t>
            </a:r>
            <a:r>
              <a:rPr lang="en-US" baseline="-25000">
                <a:latin typeface="Times New Roman" pitchFamily="-107" charset="0"/>
              </a:rPr>
              <a:t>i</a:t>
            </a:r>
            <a:r>
              <a:rPr lang="en-US"/>
              <a:t> is the distance from the mirror to the image, and </a:t>
            </a:r>
            <a:r>
              <a:rPr lang="en-US" i="1">
                <a:latin typeface="Times New Roman" pitchFamily="-107" charset="0"/>
              </a:rPr>
              <a:t>f</a:t>
            </a:r>
            <a:r>
              <a:rPr lang="en-US"/>
              <a:t> is the focal length.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and the Mirror Equation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19100" y="14478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can also find the magnification: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728913"/>
            <a:ext cx="3065463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Ray Tracing and the Mirror Equation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Here are the sign conventions for concave and convex mirrors: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7315200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Refraction of Light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 lenses –bending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FG26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38400"/>
            <a:ext cx="558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Refraction of Light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838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Light moves at different speeds through different media. When it travels from one medium into another, the change in speed causes the ray to bend.</a:t>
            </a:r>
          </a:p>
        </p:txBody>
      </p:sp>
      <p:sp>
        <p:nvSpPr>
          <p:cNvPr id="5" name="TextBox 4"/>
          <p:cNvSpPr txBox="1"/>
          <p:nvPr/>
        </p:nvSpPr>
        <p:spPr>
          <a:xfrm rot="2944153">
            <a:off x="3428998" y="2995255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Incident light</a:t>
            </a:r>
            <a:endParaRPr lang="en-US" sz="1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Refraction of Light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angle of refraction is related to the different speeds:</a:t>
            </a:r>
          </a:p>
        </p:txBody>
      </p:sp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 r="2158"/>
          <a:stretch>
            <a:fillRect/>
          </a:stretch>
        </p:blipFill>
        <p:spPr bwMode="auto">
          <a:xfrm>
            <a:off x="3124200" y="2133600"/>
            <a:ext cx="25908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457200" y="34290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speed of light in a medium is given by the index of refraction of that medium:</a:t>
            </a:r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6025" y="4724400"/>
            <a:ext cx="6710363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5181600"/>
            <a:ext cx="4055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c- speed of light in a vacuum</a:t>
            </a:r>
          </a:p>
          <a:p>
            <a:r>
              <a:rPr lang="en-US" sz="1600" dirty="0" smtClean="0"/>
              <a:t>v- speed of light in the medium</a:t>
            </a:r>
          </a:p>
          <a:p>
            <a:r>
              <a:rPr lang="en-US" sz="1600" dirty="0" smtClean="0"/>
              <a:t>n- the index of refraction of the medium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 rot="20593570">
            <a:off x="5761880" y="2011784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This equation</a:t>
            </a:r>
          </a:p>
          <a:p>
            <a:r>
              <a:rPr lang="en-US" sz="1400" dirty="0" smtClean="0"/>
              <a:t>is not needed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Reflection of Light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57200" y="838200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a stone is dropped into a pond, circular waves emanate from the point where it landed. Rays, perpendicular to the wave fronts, give the direction in which the waves propagate.</a:t>
            </a:r>
          </a:p>
        </p:txBody>
      </p:sp>
      <p:pic>
        <p:nvPicPr>
          <p:cNvPr id="4100" name="Picture 4" descr="FG26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8500" y="2743200"/>
            <a:ext cx="5207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Refraction of Light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396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Here are some typical indices of refraction:</a:t>
            </a:r>
          </a:p>
        </p:txBody>
      </p:sp>
      <p:pic>
        <p:nvPicPr>
          <p:cNvPr id="29700" name="Picture 5" descr="26-33Table 2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38200"/>
            <a:ext cx="393223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Refraction of Light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can now write the angle of refraction in terms of the index of refraction: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 r="2290"/>
          <a:stretch>
            <a:fillRect/>
          </a:stretch>
        </p:blipFill>
        <p:spPr bwMode="auto">
          <a:xfrm>
            <a:off x="2735263" y="2392363"/>
            <a:ext cx="358933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FG26_21-02Ex"/>
          <p:cNvPicPr>
            <a:picLocks noChangeAspect="1" noChangeArrowheads="1"/>
          </p:cNvPicPr>
          <p:nvPr/>
        </p:nvPicPr>
        <p:blipFill>
          <a:blip r:embed="rId4" cstate="print"/>
          <a:srcRect t="32001" b="33000"/>
          <a:stretch>
            <a:fillRect/>
          </a:stretch>
        </p:blipFill>
        <p:spPr bwMode="auto">
          <a:xfrm>
            <a:off x="463550" y="4038600"/>
            <a:ext cx="82169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Refraction of Light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8" y="2032000"/>
            <a:ext cx="90265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19100" y="13716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Basic properties of refraction: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Refraction of Light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Refraction can make objects immersed in water appear broken, and can create mirages.</a:t>
            </a:r>
          </a:p>
        </p:txBody>
      </p:sp>
      <p:pic>
        <p:nvPicPr>
          <p:cNvPr id="32772" name="Picture 4" descr="FG26_22"/>
          <p:cNvPicPr>
            <a:picLocks noChangeAspect="1" noChangeArrowheads="1"/>
          </p:cNvPicPr>
          <p:nvPr/>
        </p:nvPicPr>
        <p:blipFill>
          <a:blip r:embed="rId3" cstate="print"/>
          <a:srcRect l="6000" r="7001"/>
          <a:stretch>
            <a:fillRect/>
          </a:stretch>
        </p:blipFill>
        <p:spPr bwMode="auto">
          <a:xfrm>
            <a:off x="228600" y="2362200"/>
            <a:ext cx="4114800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FG26_23"/>
          <p:cNvPicPr>
            <a:picLocks noChangeAspect="1" noChangeArrowheads="1"/>
          </p:cNvPicPr>
          <p:nvPr/>
        </p:nvPicPr>
        <p:blipFill>
          <a:blip r:embed="rId4" cstate="print"/>
          <a:srcRect t="19917" b="20332"/>
          <a:stretch>
            <a:fillRect/>
          </a:stretch>
        </p:blipFill>
        <p:spPr bwMode="auto">
          <a:xfrm>
            <a:off x="4394200" y="3276600"/>
            <a:ext cx="47498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Refraction of Light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95300" y="1201738"/>
            <a:ext cx="81534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light enters a medium of lower index of refraction, it will be bent away from the normal. If the angle of incidence is large enough, the angle of refraction is 90</a:t>
            </a:r>
            <a:r>
              <a:rPr lang="en-US">
                <a:cs typeface="Arial" charset="0"/>
              </a:rPr>
              <a:t>°</a:t>
            </a:r>
            <a:r>
              <a:rPr lang="en-US"/>
              <a:t>; at larger incident angles the light will be totally reflected. </a:t>
            </a:r>
          </a:p>
        </p:txBody>
      </p:sp>
      <p:pic>
        <p:nvPicPr>
          <p:cNvPr id="33796" name="Picture 4" descr="FG26_25"/>
          <p:cNvPicPr>
            <a:picLocks noChangeAspect="1" noChangeArrowheads="1"/>
          </p:cNvPicPr>
          <p:nvPr/>
        </p:nvPicPr>
        <p:blipFill>
          <a:blip r:embed="rId3" cstate="print"/>
          <a:srcRect t="35001" b="35500"/>
          <a:stretch>
            <a:fillRect/>
          </a:stretch>
        </p:blipFill>
        <p:spPr bwMode="auto">
          <a:xfrm>
            <a:off x="0" y="3810000"/>
            <a:ext cx="91440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Refraction of Light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610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is called total internal reflection, and the incident angle at which the angle of refraction is 90</a:t>
            </a:r>
            <a:r>
              <a:rPr lang="en-US">
                <a:cs typeface="Arial" charset="0"/>
              </a:rPr>
              <a:t>°</a:t>
            </a:r>
            <a:r>
              <a:rPr lang="en-US"/>
              <a:t> is called the critical angle, </a:t>
            </a:r>
            <a:r>
              <a:rPr lang="en-US" i="1">
                <a:sym typeface="Symbol" pitchFamily="18" charset="2"/>
              </a:rPr>
              <a:t></a:t>
            </a:r>
            <a:r>
              <a:rPr lang="en-US" baseline="-25000">
                <a:latin typeface="Times New Roman" pitchFamily="-107" charset="0"/>
              </a:rPr>
              <a:t>C</a:t>
            </a:r>
            <a:r>
              <a:rPr lang="en-US"/>
              <a:t>. Total internal reflection is used in some binoculars and in optical fibers.</a:t>
            </a:r>
          </a:p>
        </p:txBody>
      </p:sp>
      <p:pic>
        <p:nvPicPr>
          <p:cNvPr id="34820" name="Picture 4" descr="FG26_26"/>
          <p:cNvPicPr>
            <a:picLocks noChangeAspect="1" noChangeArrowheads="1"/>
          </p:cNvPicPr>
          <p:nvPr/>
        </p:nvPicPr>
        <p:blipFill>
          <a:blip r:embed="rId3" cstate="print"/>
          <a:srcRect l="7538" r="9547" b="5528"/>
          <a:stretch>
            <a:fillRect/>
          </a:stretch>
        </p:blipFill>
        <p:spPr bwMode="auto">
          <a:xfrm>
            <a:off x="228600" y="32766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FG26_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0" y="34290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Refraction of Light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There is a special angle called Brewster’s angle; light reflected at this angle is totally polarized.</a:t>
            </a:r>
          </a:p>
        </p:txBody>
      </p:sp>
      <p:pic>
        <p:nvPicPr>
          <p:cNvPr id="35844" name="Picture 4" descr="FG26_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19400"/>
            <a:ext cx="4216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572000" y="2286000"/>
            <a:ext cx="43434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Reflected light is completely polarized when the reflected and refracted beams are at right angles to one another. The direction of polarization is parallel to the reflecting surface.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Refraction of Light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263" y="3124200"/>
            <a:ext cx="3673475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1000" y="1447800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Brewster’s angle can be calculated using the appropriate geometry: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Dispersion and the Rainbow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8077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index of refraction varies slightly with the frequency of light; in general, the higher the frequency, the higher the index of refraction.</a:t>
            </a:r>
          </a:p>
        </p:txBody>
      </p:sp>
      <p:pic>
        <p:nvPicPr>
          <p:cNvPr id="48132" name="Picture 4" descr="FG26_36-02Ex"/>
          <p:cNvPicPr>
            <a:picLocks noChangeAspect="1" noChangeArrowheads="1"/>
          </p:cNvPicPr>
          <p:nvPr/>
        </p:nvPicPr>
        <p:blipFill>
          <a:blip r:embed="rId3" cstate="print"/>
          <a:srcRect l="8531" r="9004"/>
          <a:stretch>
            <a:fillRect/>
          </a:stretch>
        </p:blipFill>
        <p:spPr bwMode="auto">
          <a:xfrm>
            <a:off x="4419600" y="2590800"/>
            <a:ext cx="44196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81000" y="2895600"/>
            <a:ext cx="4191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means that refracted light is “spread out” in a rainbow of colors; this phenomenon is known as dispersion.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Dispersion and the Rainbow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Rainbows are created by the dispersion of light as it refracts in a rain drop.</a:t>
            </a:r>
          </a:p>
        </p:txBody>
      </p:sp>
      <p:pic>
        <p:nvPicPr>
          <p:cNvPr id="49156" name="Picture 4" descr="FG26_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981200"/>
            <a:ext cx="619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Reflection of Light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61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As one moves farther from a point wave source, the wave fronts become more nearly </a:t>
            </a:r>
            <a:r>
              <a:rPr lang="en-US" dirty="0" smtClean="0"/>
              <a:t>flat and the rays become more parallel.</a:t>
            </a:r>
            <a:endParaRPr lang="en-US" dirty="0"/>
          </a:p>
        </p:txBody>
      </p:sp>
      <p:pic>
        <p:nvPicPr>
          <p:cNvPr id="5124" name="Picture 4" descr="FG26_02"/>
          <p:cNvPicPr>
            <a:picLocks noChangeAspect="1" noChangeArrowheads="1"/>
          </p:cNvPicPr>
          <p:nvPr/>
        </p:nvPicPr>
        <p:blipFill>
          <a:blip r:embed="rId3" cstate="print"/>
          <a:srcRect l="746" t="16418" b="16418"/>
          <a:stretch>
            <a:fillRect/>
          </a:stretch>
        </p:blipFill>
        <p:spPr bwMode="auto">
          <a:xfrm>
            <a:off x="762000" y="2362200"/>
            <a:ext cx="7620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FG26_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145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Dispersion and the Rainbow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As the drop falls, all the colors of the rainbow arrive at the eye.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for Lenses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382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Lenses are used to focus light and form images. There are a variety of possible types; we will consider only the symmetric ones, the double concave and the double convex.</a:t>
            </a:r>
          </a:p>
        </p:txBody>
      </p:sp>
      <p:pic>
        <p:nvPicPr>
          <p:cNvPr id="37892" name="Picture 4" descr="FG26_29"/>
          <p:cNvPicPr>
            <a:picLocks noChangeAspect="1" noChangeArrowheads="1"/>
          </p:cNvPicPr>
          <p:nvPr/>
        </p:nvPicPr>
        <p:blipFill>
          <a:blip r:embed="rId3" cstate="print"/>
          <a:srcRect t="24001" b="24001"/>
          <a:stretch>
            <a:fillRect/>
          </a:stretch>
        </p:blipFill>
        <p:spPr bwMode="auto">
          <a:xfrm>
            <a:off x="215900" y="2895600"/>
            <a:ext cx="8712200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for Lenses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8077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If we think of a convex lens as consisting of prisms, we can see how light going through it converges at a focal point (assuming the lens is properly shaped).</a:t>
            </a:r>
          </a:p>
        </p:txBody>
      </p:sp>
      <p:pic>
        <p:nvPicPr>
          <p:cNvPr id="38916" name="Picture 4" descr="FG26_30"/>
          <p:cNvPicPr>
            <a:picLocks noChangeAspect="1" noChangeArrowheads="1"/>
          </p:cNvPicPr>
          <p:nvPr/>
        </p:nvPicPr>
        <p:blipFill>
          <a:blip r:embed="rId3" cstate="print"/>
          <a:srcRect t="32001" b="31999"/>
          <a:stretch>
            <a:fillRect/>
          </a:stretch>
        </p:blipFill>
        <p:spPr bwMode="auto">
          <a:xfrm>
            <a:off x="546100" y="3581400"/>
            <a:ext cx="805180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for Lenses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concave lens can also be modeled by prisms:</a:t>
            </a:r>
          </a:p>
        </p:txBody>
      </p:sp>
      <p:pic>
        <p:nvPicPr>
          <p:cNvPr id="39940" name="Picture 4" descr="FG26_31"/>
          <p:cNvPicPr>
            <a:picLocks noChangeAspect="1" noChangeArrowheads="1"/>
          </p:cNvPicPr>
          <p:nvPr/>
        </p:nvPicPr>
        <p:blipFill>
          <a:blip r:embed="rId3" cstate="print"/>
          <a:srcRect t="23000" b="24001"/>
          <a:stretch>
            <a:fillRect/>
          </a:stretch>
        </p:blipFill>
        <p:spPr bwMode="auto">
          <a:xfrm>
            <a:off x="609600" y="2362200"/>
            <a:ext cx="83566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for Lenses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6106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three principal rays for lenses are similar to those for mirrors: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</a:t>
            </a:r>
            <a:r>
              <a:rPr lang="en-US" i="1">
                <a:latin typeface="Times New Roman" pitchFamily="-107" charset="0"/>
              </a:rPr>
              <a:t>P</a:t>
            </a:r>
            <a:r>
              <a:rPr lang="en-US"/>
              <a:t> ray—or parallel ray—approaches the lens parallel to its axis.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</a:t>
            </a:r>
            <a:r>
              <a:rPr lang="en-US" i="1">
                <a:latin typeface="Times New Roman" pitchFamily="-107" charset="0"/>
              </a:rPr>
              <a:t>F</a:t>
            </a:r>
            <a:r>
              <a:rPr lang="en-US"/>
              <a:t> ray is drawn toward (concave) or through (convex) the focal point.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midpoint ray (</a:t>
            </a:r>
            <a:r>
              <a:rPr lang="en-US" i="1">
                <a:latin typeface="Times New Roman" pitchFamily="-107" charset="0"/>
              </a:rPr>
              <a:t>M</a:t>
            </a:r>
            <a:r>
              <a:rPr lang="en-US"/>
              <a:t> ray) goes through the middle of the lens. Assuming the lens is thin enough, it will not be deflected. This is the thin-lens approximation.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for Lenses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These diagrams show the principal rays for both types of lenses:</a:t>
            </a:r>
          </a:p>
        </p:txBody>
      </p:sp>
      <p:pic>
        <p:nvPicPr>
          <p:cNvPr id="41988" name="Picture 4" descr="FG26_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FG26_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8600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for Lenses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As with mirrors, we use these principal rays to locate the </a:t>
            </a:r>
            <a:r>
              <a:rPr lang="en-US" dirty="0" smtClean="0"/>
              <a:t>image (the refracted parts of the ray):</a:t>
            </a:r>
            <a:endParaRPr lang="en-US" dirty="0"/>
          </a:p>
        </p:txBody>
      </p:sp>
      <p:pic>
        <p:nvPicPr>
          <p:cNvPr id="43012" name="Picture 4" descr="FG26_34"/>
          <p:cNvPicPr>
            <a:picLocks noChangeAspect="1" noChangeArrowheads="1"/>
          </p:cNvPicPr>
          <p:nvPr/>
        </p:nvPicPr>
        <p:blipFill>
          <a:blip r:embed="rId3" cstate="print"/>
          <a:srcRect t="19000" b="20000"/>
          <a:stretch>
            <a:fillRect/>
          </a:stretch>
        </p:blipFill>
        <p:spPr bwMode="auto">
          <a:xfrm>
            <a:off x="1130300" y="2514600"/>
            <a:ext cx="68834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Ray Tracing for Lenses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convex lens forms different image types depending on where the object is located with respect to the focal point:</a:t>
            </a:r>
          </a:p>
        </p:txBody>
      </p:sp>
      <p:pic>
        <p:nvPicPr>
          <p:cNvPr id="44036" name="Picture 4" descr="FG26_35"/>
          <p:cNvPicPr>
            <a:picLocks noChangeAspect="1" noChangeArrowheads="1"/>
          </p:cNvPicPr>
          <p:nvPr/>
        </p:nvPicPr>
        <p:blipFill>
          <a:blip r:embed="rId3" cstate="print"/>
          <a:srcRect t="34000" b="37000"/>
          <a:stretch>
            <a:fillRect/>
          </a:stretch>
        </p:blipFill>
        <p:spPr bwMode="auto">
          <a:xfrm>
            <a:off x="279400" y="3048000"/>
            <a:ext cx="85852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Thin-Lens Equation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4724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We derive the thin-lens equation in the same way we did the mirror equation, using these diagrams:</a:t>
            </a:r>
          </a:p>
        </p:txBody>
      </p:sp>
      <p:pic>
        <p:nvPicPr>
          <p:cNvPr id="45060" name="Picture 5" descr="FG26_36"/>
          <p:cNvPicPr>
            <a:picLocks noChangeAspect="1" noChangeArrowheads="1"/>
          </p:cNvPicPr>
          <p:nvPr/>
        </p:nvPicPr>
        <p:blipFill>
          <a:blip r:embed="rId3" cstate="print"/>
          <a:srcRect l="28500" r="28751"/>
          <a:stretch>
            <a:fillRect/>
          </a:stretch>
        </p:blipFill>
        <p:spPr bwMode="auto">
          <a:xfrm>
            <a:off x="5486400" y="762000"/>
            <a:ext cx="33877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r="2559"/>
          <a:stretch>
            <a:fillRect/>
          </a:stretch>
        </p:blipFill>
        <p:spPr bwMode="auto">
          <a:xfrm>
            <a:off x="609600" y="3048000"/>
            <a:ext cx="35052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Thin-Lens Equation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This gives us the thin-lens approximation, as well as the magnification: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 cstate="print"/>
          <a:srcRect r="4047"/>
          <a:stretch>
            <a:fillRect/>
          </a:stretch>
        </p:blipFill>
        <p:spPr bwMode="auto">
          <a:xfrm>
            <a:off x="5105400" y="3048000"/>
            <a:ext cx="312420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Reflection of Light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law of reflection states that the angle of incidence equals the angle of reflection:</a:t>
            </a:r>
          </a:p>
        </p:txBody>
      </p:sp>
      <p:pic>
        <p:nvPicPr>
          <p:cNvPr id="6148" name="Picture 5" descr="FG26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133600"/>
            <a:ext cx="6045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057400"/>
            <a:ext cx="32178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Thin-Lens Equation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19100" y="8382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Sign conventions for thin lenses: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 r="1352"/>
          <a:stretch>
            <a:fillRect/>
          </a:stretch>
        </p:blipFill>
        <p:spPr bwMode="auto">
          <a:xfrm>
            <a:off x="342900" y="1447800"/>
            <a:ext cx="83439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Dispersion and the Rainbow</a:t>
            </a:r>
          </a:p>
        </p:txBody>
      </p:sp>
      <p:pic>
        <p:nvPicPr>
          <p:cNvPr id="51203" name="Picture 5" descr="26-65Photo26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882775"/>
            <a:ext cx="6654800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845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Sometimes a faint secondary arc can be seen.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Summary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84582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 wave front is a surface along which the wave phase is constant. Rays, perpendicular to the wave fronts, indicate the direction of propagation.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angle of incidence equals the angle of reflection.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image formed by a plane mirror is upright, but appears reversed left to right; appears to be the same distance behind the mirror as the object is in front of it; and is the same size as the object.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Summary        Contd..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5344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Spherical mirrors have spherical reflecting surfaces. A concave mirror is curved inward, and a convex one outward.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Focal length of a convex mirror: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Focal length of a concave mirror: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An image is real if light passes through it, virtual if it does not.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Mirror equation: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 r="3807"/>
          <a:stretch>
            <a:fillRect/>
          </a:stretch>
        </p:blipFill>
        <p:spPr bwMode="auto">
          <a:xfrm>
            <a:off x="6477000" y="2438400"/>
            <a:ext cx="152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138488"/>
            <a:ext cx="12430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5" cstate="print"/>
          <a:srcRect r="4358"/>
          <a:stretch>
            <a:fillRect/>
          </a:stretch>
        </p:blipFill>
        <p:spPr bwMode="auto">
          <a:xfrm>
            <a:off x="3570288" y="4800600"/>
            <a:ext cx="19161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Summary    Contd…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342900" y="1219200"/>
            <a:ext cx="84582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Magnification: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Refraction is the change in direction of light due to a change in speed.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The index of refraction gives the speed of light in a medium:</a:t>
            </a: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15843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4" cstate="print"/>
          <a:srcRect r="6024"/>
          <a:stretch>
            <a:fillRect/>
          </a:stretch>
        </p:blipFill>
        <p:spPr bwMode="auto">
          <a:xfrm>
            <a:off x="3200400" y="4572000"/>
            <a:ext cx="990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Summary   Contd…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53440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Snell’s law: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Light entering a medium of higher </a:t>
            </a:r>
            <a:r>
              <a:rPr lang="en-US" i="1">
                <a:latin typeface="Times New Roman" pitchFamily="-107" charset="0"/>
              </a:rPr>
              <a:t>n</a:t>
            </a:r>
            <a:r>
              <a:rPr lang="en-US"/>
              <a:t> is bent towards the normal; light entering a medium of lower </a:t>
            </a:r>
            <a:r>
              <a:rPr lang="en-US" i="1">
                <a:latin typeface="Times New Roman" pitchFamily="-107" charset="0"/>
              </a:rPr>
              <a:t>n</a:t>
            </a:r>
            <a:r>
              <a:rPr lang="en-US"/>
              <a:t> is bent away from the normal.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When light enters a medium of lower </a:t>
            </a:r>
            <a:r>
              <a:rPr lang="en-US" i="1">
                <a:latin typeface="Times New Roman" pitchFamily="-107" charset="0"/>
              </a:rPr>
              <a:t>n</a:t>
            </a:r>
            <a:r>
              <a:rPr lang="en-US"/>
              <a:t>, there is a critical angle beyond which the light will be totally reflected.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 r="1790"/>
          <a:stretch>
            <a:fillRect/>
          </a:stretch>
        </p:blipFill>
        <p:spPr bwMode="auto">
          <a:xfrm>
            <a:off x="2743200" y="11430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800600"/>
            <a:ext cx="18129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Summary  Contd….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</a:t>
            </a:r>
            <a:r>
              <a:rPr lang="en-US" strike="sngStrike" dirty="0"/>
              <a:t>At Brewster’s angle, the reflected light is totally polarized: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 r="2776"/>
          <a:stretch>
            <a:fillRect/>
          </a:stretch>
        </p:blipFill>
        <p:spPr bwMode="auto">
          <a:xfrm>
            <a:off x="3276600" y="2133600"/>
            <a:ext cx="20574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04800" y="3429000"/>
            <a:ext cx="81534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A lens uses refraction to bend light and form  images.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Thin-lens equation: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4" cstate="print"/>
          <a:srcRect r="2776"/>
          <a:stretch>
            <a:fillRect/>
          </a:stretch>
        </p:blipFill>
        <p:spPr bwMode="auto">
          <a:xfrm>
            <a:off x="4343400" y="4267200"/>
            <a:ext cx="20574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&quot;No&quot; Symbol 6"/>
          <p:cNvSpPr/>
          <p:nvPr/>
        </p:nvSpPr>
        <p:spPr bwMode="auto">
          <a:xfrm>
            <a:off x="3505200" y="1752600"/>
            <a:ext cx="1676400" cy="1676400"/>
          </a:xfrm>
          <a:prstGeom prst="noSmoking">
            <a:avLst/>
          </a:prstGeom>
          <a:solidFill>
            <a:schemeClr val="accent1">
              <a:alpha val="4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Summary   Contd….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66700" y="1219200"/>
            <a:ext cx="8610600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Magnification: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 The index of refraction varies with frequency; different frequencies of light are bent different amounts. This is called dispersion.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90600"/>
            <a:ext cx="1471613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2400" cy="1143000"/>
          </a:xfrm>
        </p:spPr>
        <p:txBody>
          <a:bodyPr/>
          <a:lstStyle/>
          <a:p>
            <a:r>
              <a:rPr lang="en-US" sz="3600" dirty="0" smtClean="0"/>
              <a:t>The magnification of an object = -3.0.</a:t>
            </a:r>
            <a:br>
              <a:rPr lang="en-US" sz="3600" dirty="0" smtClean="0"/>
            </a:br>
            <a:r>
              <a:rPr lang="en-US" sz="3600" dirty="0" smtClean="0"/>
              <a:t>Describe the image.</a:t>
            </a:r>
            <a:endParaRPr lang="en-US" sz="36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72706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Inverted and magnified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Inverted and reduced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Upright and magnified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Upright and reduced</a:t>
            </a:r>
            <a:endParaRPr lang="en-US" dirty="0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 bwMode="auto">
          <a:xfrm>
            <a:off x="1037589" y="1645920"/>
            <a:ext cx="2170114" cy="975360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2400" cy="1143000"/>
          </a:xfrm>
        </p:spPr>
        <p:txBody>
          <a:bodyPr/>
          <a:lstStyle/>
          <a:p>
            <a:r>
              <a:rPr lang="en-US" sz="3600" dirty="0" smtClean="0"/>
              <a:t>The magnification of an object = 0.80</a:t>
            </a:r>
            <a:br>
              <a:rPr lang="en-US" sz="3600" dirty="0" smtClean="0"/>
            </a:br>
            <a:r>
              <a:rPr lang="en-US" sz="3600" dirty="0" smtClean="0"/>
              <a:t>Describe the image.</a:t>
            </a:r>
            <a:endParaRPr lang="en-US" sz="36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73730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Inverted and magnified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Inverted and reduced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Upright and magnified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Upright and reduced</a:t>
            </a:r>
            <a:endParaRPr lang="en-US" dirty="0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 bwMode="auto">
          <a:xfrm>
            <a:off x="1037589" y="4767071"/>
            <a:ext cx="3367088" cy="585217"/>
          </a:xfrm>
          <a:prstGeom prst="roundRect">
            <a:avLst/>
          </a:prstGeom>
          <a:noFill/>
          <a:ln w="254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The Reflection of Light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42900" y="1143000"/>
            <a:ext cx="845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Reflection from a smooth surface is called specular reflection; if the surface is rough, it is diffuse reflection.</a:t>
            </a:r>
          </a:p>
        </p:txBody>
      </p:sp>
      <p:pic>
        <p:nvPicPr>
          <p:cNvPr id="7172" name="Picture 4" descr="FG26_04"/>
          <p:cNvPicPr>
            <a:picLocks noChangeAspect="1" noChangeArrowheads="1"/>
          </p:cNvPicPr>
          <p:nvPr/>
        </p:nvPicPr>
        <p:blipFill>
          <a:blip r:embed="rId3" cstate="print"/>
          <a:srcRect t="35001" b="34999"/>
          <a:stretch>
            <a:fillRect/>
          </a:stretch>
        </p:blipFill>
        <p:spPr bwMode="auto">
          <a:xfrm>
            <a:off x="368300" y="3429000"/>
            <a:ext cx="84074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2400" cy="1143000"/>
          </a:xfrm>
        </p:spPr>
        <p:txBody>
          <a:bodyPr/>
          <a:lstStyle/>
          <a:p>
            <a:r>
              <a:rPr lang="en-US" sz="4000" dirty="0" smtClean="0"/>
              <a:t>The focal length of a mirror is -.4cm.</a:t>
            </a:r>
            <a:br>
              <a:rPr lang="en-US" sz="4000" dirty="0" smtClean="0"/>
            </a:br>
            <a:r>
              <a:rPr lang="en-US" sz="4000" dirty="0" smtClean="0"/>
              <a:t>What type of mirror is it?</a:t>
            </a:r>
            <a:endParaRPr lang="en-US" sz="40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74754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Concave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Convex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Plane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Cannot be determined</a:t>
            </a:r>
            <a:endParaRPr lang="en-US" dirty="0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 bwMode="auto">
          <a:xfrm>
            <a:off x="172720" y="2374900"/>
            <a:ext cx="355599" cy="3556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2400" cy="1143000"/>
          </a:xfrm>
        </p:spPr>
        <p:txBody>
          <a:bodyPr/>
          <a:lstStyle/>
          <a:p>
            <a:r>
              <a:rPr lang="en-US" sz="4000" dirty="0" smtClean="0"/>
              <a:t>A virtual image is always produced.</a:t>
            </a:r>
            <a:br>
              <a:rPr lang="en-US" sz="4000" dirty="0" smtClean="0"/>
            </a:br>
            <a:r>
              <a:rPr lang="en-US" sz="4000" dirty="0" smtClean="0"/>
              <a:t>What type of mirror is it?</a:t>
            </a:r>
            <a:endParaRPr lang="en-US" sz="40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75778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Concave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Convex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Plane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Cannot be determined</a:t>
            </a:r>
            <a:endParaRPr lang="en-US" dirty="0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 bwMode="auto">
          <a:xfrm>
            <a:off x="-60960" y="3733800"/>
            <a:ext cx="647700" cy="6477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r>
              <a:rPr lang="en-US" dirty="0" smtClean="0"/>
              <a:t>The image distance is -5cm.  Describe the image with as much description as possible.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76802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8288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Real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Virtual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Real and inverted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Virtual and inverted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Real, inverted, and reduced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Virtual, inverted, and magnified.</a:t>
            </a:r>
            <a:endParaRPr lang="en-US" dirty="0"/>
          </a:p>
        </p:txBody>
      </p:sp>
      <p:sp>
        <p:nvSpPr>
          <p:cNvPr id="6" name="CAI1"/>
          <p:cNvSpPr/>
          <p:nvPr>
            <p:custDataLst>
              <p:tags r:id="rId4"/>
            </p:custDataLst>
          </p:nvPr>
        </p:nvSpPr>
        <p:spPr bwMode="auto">
          <a:xfrm>
            <a:off x="172720" y="2603500"/>
            <a:ext cx="355599" cy="3556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3400" y="914400"/>
            <a:ext cx="7772400" cy="1143000"/>
          </a:xfrm>
        </p:spPr>
        <p:txBody>
          <a:bodyPr/>
          <a:lstStyle/>
          <a:p>
            <a:r>
              <a:rPr lang="en-US" dirty="0" smtClean="0"/>
              <a:t>What type of mirror is the following?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77826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7338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Convex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Concave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Plane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Unable to be determined</a:t>
            </a:r>
            <a:endParaRPr lang="en-US" dirty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524000"/>
            <a:ext cx="3276600" cy="21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1"/>
          <p:cNvSpPr/>
          <p:nvPr>
            <p:custDataLst>
              <p:tags r:id="rId4"/>
            </p:custDataLst>
          </p:nvPr>
        </p:nvSpPr>
        <p:spPr bwMode="auto">
          <a:xfrm>
            <a:off x="172720" y="4508500"/>
            <a:ext cx="355599" cy="355600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3400" y="914400"/>
            <a:ext cx="7772400" cy="1143000"/>
          </a:xfrm>
        </p:spPr>
        <p:txBody>
          <a:bodyPr/>
          <a:lstStyle/>
          <a:p>
            <a:r>
              <a:rPr lang="en-US" dirty="0" smtClean="0"/>
              <a:t>What type of mirror is the following?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80898" name="Chart" r:id="rId6" imgW="4572034" imgH="514358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7338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Convex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Concave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Plane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Unable to be determined</a:t>
            </a:r>
            <a:endParaRPr lang="en-US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447800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1"/>
          <p:cNvSpPr/>
          <p:nvPr>
            <p:custDataLst>
              <p:tags r:id="rId4"/>
            </p:custDataLst>
          </p:nvPr>
        </p:nvSpPr>
        <p:spPr bwMode="auto">
          <a:xfrm>
            <a:off x="172720" y="5092700"/>
            <a:ext cx="355599" cy="355600"/>
          </a:xfrm>
          <a:prstGeom prst="star5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533400" y="914400"/>
            <a:ext cx="7772400" cy="1143000"/>
          </a:xfrm>
        </p:spPr>
        <p:txBody>
          <a:bodyPr/>
          <a:lstStyle/>
          <a:p>
            <a:r>
              <a:rPr lang="en-US" dirty="0" smtClean="0"/>
              <a:t>What type of mirror is the following?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78850" name="Chart" r:id="rId6" imgW="4572034" imgH="5143584" progId="MSGraph.Chart.8">
              <p:embed followColorScheme="full"/>
            </p:oleObj>
          </a:graphicData>
        </a:graphic>
      </p:graphicFrame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600200"/>
            <a:ext cx="4743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7338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Convex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Concave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Plane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Unable to be determined</a:t>
            </a:r>
            <a:endParaRPr lang="en-US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 bwMode="auto">
          <a:xfrm>
            <a:off x="-60960" y="5867400"/>
            <a:ext cx="647700" cy="6477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7772400" cy="1143000"/>
          </a:xfrm>
        </p:spPr>
        <p:txBody>
          <a:bodyPr/>
          <a:lstStyle/>
          <a:p>
            <a:r>
              <a:rPr lang="en-US" dirty="0" smtClean="0"/>
              <a:t>What type of image is formed?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81922" name="Chart" r:id="rId6" imgW="4572034" imgH="5143584" progId="MSGraph.Chart.8">
              <p:embed followColorScheme="full"/>
            </p:oleObj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219200"/>
            <a:ext cx="35052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3657600"/>
            <a:ext cx="4114800" cy="4114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Real and Upright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Virtual and Upright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Real and Inverted</a:t>
            </a:r>
          </a:p>
          <a:p>
            <a:pPr marL="514350" indent="-514350">
              <a:spcAft>
                <a:spcPts val="0"/>
              </a:spcAft>
              <a:buAutoNum type="arabicPeriod"/>
            </a:pPr>
            <a:r>
              <a:rPr lang="en-US" dirty="0" smtClean="0"/>
              <a:t>Virtual and Inverted</a:t>
            </a:r>
            <a:endParaRPr lang="en-US" dirty="0"/>
          </a:p>
        </p:txBody>
      </p:sp>
      <p:sp>
        <p:nvSpPr>
          <p:cNvPr id="7" name="CAI1"/>
          <p:cNvSpPr/>
          <p:nvPr>
            <p:custDataLst>
              <p:tags r:id="rId4"/>
            </p:custDataLst>
          </p:nvPr>
        </p:nvSpPr>
        <p:spPr bwMode="auto">
          <a:xfrm>
            <a:off x="172720" y="4432300"/>
            <a:ext cx="355599" cy="355600"/>
          </a:xfrm>
          <a:prstGeom prst="rightArrow">
            <a:avLst>
              <a:gd name="adj1" fmla="val 49190"/>
              <a:gd name="adj2" fmla="val 28010"/>
            </a:avLst>
          </a:prstGeom>
          <a:gradFill flip="none" rotWithShape="1">
            <a:gsLst>
              <a:gs pos="0">
                <a:srgbClr val="008000"/>
              </a:gs>
              <a:gs pos="100000">
                <a:srgbClr val="FFFFFF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repeatDur="0" restart="neve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Forming Images with a Plane Mirror</a:t>
            </a:r>
          </a:p>
        </p:txBody>
      </p:sp>
      <p:pic>
        <p:nvPicPr>
          <p:cNvPr id="8195" name="Picture 3" descr="FG26_06a"/>
          <p:cNvPicPr>
            <a:picLocks noChangeAspect="1" noChangeArrowheads="1"/>
          </p:cNvPicPr>
          <p:nvPr/>
        </p:nvPicPr>
        <p:blipFill>
          <a:blip r:embed="rId3" cstate="print"/>
          <a:srcRect t="25000" b="32001"/>
          <a:stretch>
            <a:fillRect/>
          </a:stretch>
        </p:blipFill>
        <p:spPr bwMode="auto">
          <a:xfrm>
            <a:off x="431800" y="3429000"/>
            <a:ext cx="828040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058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Light reflected from the flower and vase hits the mirror. Obeying the law of reflection, it enters the eye. The eye interprets the ray as having had a straight-line path, and sees the image behind the mirror.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Forming Images with a Plane Mirror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45820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Properties of Mirror Images Produced by Plane Mirrors:</a:t>
            </a:r>
          </a:p>
          <a:p>
            <a:pPr>
              <a:spcBef>
                <a:spcPct val="50000"/>
              </a:spcBef>
            </a:pPr>
            <a:r>
              <a:rPr lang="en-US"/>
              <a:t>• A mirror image is upright, but appears reversed right to left.</a:t>
            </a:r>
          </a:p>
          <a:p>
            <a:pPr>
              <a:spcBef>
                <a:spcPct val="50000"/>
              </a:spcBef>
            </a:pPr>
            <a:r>
              <a:rPr lang="en-US"/>
              <a:t>• A mirror image appears to be the same distance behind the mirror that the object is in front of the mirror.</a:t>
            </a:r>
          </a:p>
          <a:p>
            <a:pPr>
              <a:spcBef>
                <a:spcPct val="50000"/>
              </a:spcBef>
            </a:pPr>
            <a:r>
              <a:rPr lang="en-US"/>
              <a:t>• A mirror image is the same size as the object.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 Forming Images with a Plane Mirror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corner reflector reflects light parallel to the incident ray, no matter the incident angle.</a:t>
            </a:r>
          </a:p>
        </p:txBody>
      </p:sp>
      <p:pic>
        <p:nvPicPr>
          <p:cNvPr id="10244" name="Picture 4" descr="FG26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050" y="2286000"/>
            <a:ext cx="58039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TYPE" val="3"/>
  <p:tag name="RESPCOUNTERSTYLE" val="-1"/>
  <p:tag name="INPUTSOURCE" val="1"/>
  <p:tag name="BACKUPMAINTENANCE" val="7"/>
  <p:tag name="ROTATIONINTERVAL" val="2"/>
  <p:tag name="RACERSMAXDISPLAYED" val="0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COLORS" val="0"/>
  <p:tag name="MULTIRESPDIVISOR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POLLINGCYCLE" val="2"/>
  <p:tag name="INCLUDEPPT" val="True"/>
  <p:tag name="REALTIMEBACKUPPATH" val="(None)"/>
  <p:tag name="FIBDISPLAYRESULTS" val="True"/>
  <p:tag name="PRRESPONSE3" val="8"/>
  <p:tag name="PRRESPONSE8" val="3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RESETCHARTS" val="Tru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0"/>
  <p:tag name="DEFAULTNUMTEAMS" val="5"/>
  <p:tag name="DISPLAYDEVICENUMBER" val="True"/>
  <p:tag name="CHARTLABELS" val="0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INCLUDENONRESPONDERS" val="False"/>
  <p:tag name="SAVECSVWITHSESSION" val="False"/>
  <p:tag name="DISPLAYNAME" val="True"/>
  <p:tag name="PRRESPONSE7" val="4"/>
  <p:tag name="GRIDFONTSIZE" val="12"/>
  <p:tag name="STDCHART" val="1"/>
  <p:tag name="RESPTABLESTYLE" val="-1"/>
  <p:tag name="CUSTOMCELLBACKCOLOR1" val="-657956"/>
  <p:tag name="PRRESPONSE4" val="7"/>
  <p:tag name="ADVANCEDSETTINGSVIEW" val="False"/>
  <p:tag name="DELIMITERS" val="3.1"/>
  <p:tag name="LUIDIAENABLED" val="False"/>
  <p:tag name="EXPANDSHOWBAR" val="True"/>
  <p:tag name="TPVERSION" val="5"/>
  <p:tag name="TPFULLVERSION" val="5.3.1.3337"/>
  <p:tag name="PPTVERSION" val="12"/>
  <p:tag name="TPOS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881204C597042729E20E6007A41E478"/>
  <p:tag name="SLIDEID" val="5881204C597042729E20E6007A41E478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magnification of an object = -3.0. Describe the image."/>
  <p:tag name="ANSWERSALIAS" val="Inverted and magnified|smicln|Inverted and reduced|smicln|Upright and magnified|smicln|Upright and reduced"/>
  <p:tag name="TOTALRESPONSES" val="19"/>
  <p:tag name="RESPONSECOUNT" val="19"/>
  <p:tag name="SLICED" val="False"/>
  <p:tag name="RESPONSES" val="2;1;1;1;1;1;1;1;1;1;1;1;1;1;1;1;1;1;1;"/>
  <p:tag name="CHARTSTRINGSTD" val="18 1 0 0"/>
  <p:tag name="CHARTSTRINGREV" val="0 0 1 18"/>
  <p:tag name="CHARTSTRINGSTDPER" val="0.947368421052632 0.0526315789473684 0 0"/>
  <p:tag name="CHARTSTRINGREVPER" val="0 0 0.0526315789473684 0.947368421052632"/>
  <p:tag name="RESPONSESGATHERED" val="False"/>
  <p:tag name="ANONYMOUSTEMP" val="False"/>
  <p:tag name="VALUES" val="Correct|smicln|Incorrect|smicln|Incorrect|smicln|Incorrect"/>
  <p:tag name="TYPE" val="MultiChoiceSlide"/>
  <p:tag name="TPQUESTIONXML" val="﻿&lt;?xml version=&quot;1.0&quot; encoding=&quot;utf-8&quot;?&gt;&#10;&lt;questionlist&gt;&#10;    &lt;properties&gt;&#10;        &lt;guid&gt;204454C192E74DFC93E51F77877593B7&lt;/guid&gt;&#10;        &lt;description /&gt;&#10;        &lt;date&gt;4/18/2016 12:23:01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B8E50FBA5EE47239A65800A5888BD40&lt;/guid&gt;&#10;            &lt;repollguid&gt;F8DB4151571E43AEB3568BB1BAC21D9E&lt;/repollguid&gt;&#10;            &lt;sourceid&gt;7B6135322E484AF280ED902FDBCD1475&lt;/sourceid&gt;&#10;            &lt;questiontext&gt;The magnification of an object = -3.0.Describe the image.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741A0059B2A64720B45C81AD83B4556D&lt;/guid&gt;&#10;                    &lt;answertext&gt;Inverted and magnified &lt;/answertext&gt;&#10;                    &lt;valuetype&gt;1&lt;/valuetype&gt;&#10;                &lt;/answer&gt;&#10;                &lt;answer&gt;&#10;                    &lt;guid&gt;C96CB888BCC24EF18A34B20D3BB4DFB2&lt;/guid&gt;&#10;                    &lt;answertext&gt;Inverted and reduced &lt;/answertext&gt;&#10;                    &lt;valuetype&gt;-1&lt;/valuetype&gt;&#10;                &lt;/answer&gt;&#10;                &lt;answer&gt;&#10;                    &lt;guid&gt;35BFA0D573E948D6B1FC4D2241072F62&lt;/guid&gt;&#10;                    &lt;answertext&gt;Upright and magnified &lt;/answertext&gt;&#10;                    &lt;valuetype&gt;-1&lt;/valuetype&gt;&#10;                &lt;/answer&gt;&#10;                &lt;answer&gt;&#10;                    &lt;guid&gt;064C1B70BF93495EAD62CF3DAC906CB7&lt;/guid&gt;&#10;                    &lt;answertext&gt;Upright and reduced&lt;/answertext&gt;&#10;                    &lt;valuetype&gt;-1&lt;/valuetype&gt;&#10;                &lt;/answer&gt;&#10;            &lt;/answers&gt;&#10;        &lt;/multichoice&gt;&#10;    &lt;/questions&gt;&#10;&lt;/questionlist&gt;"/>
  <p:tag name="AUTOOPENPOLL" val="True"/>
  <p:tag name="AUTOFORMATCHART" val="True"/>
  <p:tag name="LIVECHARTING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5"/>
  <p:tag name="FONTSIZE" val="32"/>
  <p:tag name="BULLETTYPE" val="ppBulletArabicPeriod"/>
  <p:tag name="ANSWERTEXT" val="Inverted and magnified&#10;Inverted and reduced&#10;Upright and magnified&#10;Upright and reduc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5881204C597042729E20E6007A41E47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magnification of an object = -3.0. Describe the image."/>
  <p:tag name="ANSWERSALIAS" val="Inverted and magnified|smicln|Inverted and reduced|smicln|Upright and magnified|smicln|Upright and reduced"/>
  <p:tag name="SLIDEORDER" val="2"/>
  <p:tag name="SLIDEGUID" val="1D9E1B19FDEC4CF5BB6668DC03A9EE4A"/>
  <p:tag name="TOTALRESPONSES" val="20"/>
  <p:tag name="RESPONSECOUNT" val="20"/>
  <p:tag name="SLICED" val="False"/>
  <p:tag name="RESPONSES" val="2;4;4;4;4;4;4;4;4;4;4;4;3;4;4;4;4;4;4;4;"/>
  <p:tag name="CHARTSTRINGSTD" val="0 1 1 18"/>
  <p:tag name="CHARTSTRINGREV" val="18 1 1 0"/>
  <p:tag name="CHARTSTRINGSTDPER" val="0 0.05 0.05 0.9"/>
  <p:tag name="CHARTSTRINGREVPER" val="0.9 0.05 0.05 0"/>
  <p:tag name="RESPONSESGATHERED" val="False"/>
  <p:tag name="ANONYMOUSTEMP" val="False"/>
  <p:tag name="VALUES" val="Incorrect|smicln|Incorrect|smicln|Incorrect|smicln|Correct"/>
  <p:tag name="TYPE" val="MultiChoiceSlide"/>
  <p:tag name="TPQUESTIONXML" val="﻿&lt;?xml version=&quot;1.0&quot; encoding=&quot;utf-8&quot;?&gt;&#10;&lt;questionlist&gt;&#10;    &lt;properties&gt;&#10;        &lt;guid&gt;5FC40DD4A8774C14B1C05DC388AEB291&lt;/guid&gt;&#10;        &lt;description /&gt;&#10;        &lt;date&gt;4/18/2016 12:23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19DA869193D44FDFB41CF32F558A9AE8&lt;/guid&gt;&#10;            &lt;repollguid&gt;B8529D033E09419DAC4B1A0CE8ED60D3&lt;/repollguid&gt;&#10;            &lt;sourceid&gt;B49D2EEC024648B3A3B4E4D583FCE25D&lt;/sourceid&gt;&#10;            &lt;questiontext&gt;The magnification of an object = 0.80Describe the image.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5A26E77FFC4A4381A39672AB3439638C&lt;/guid&gt;&#10;                    &lt;answertext&gt;Inverted and magnified &lt;/answertext&gt;&#10;                    &lt;valuetype&gt;-1&lt;/valuetype&gt;&#10;                &lt;/answer&gt;&#10;                &lt;answer&gt;&#10;                    &lt;guid&gt;3504385E303D4D4D91005DB73DCD042D&lt;/guid&gt;&#10;                    &lt;answertext&gt;Inverted and reduced &lt;/answertext&gt;&#10;                    &lt;valuetype&gt;-1&lt;/valuetype&gt;&#10;                &lt;/answer&gt;&#10;                &lt;answer&gt;&#10;                    &lt;guid&gt;D5A5721F0A1A4FBF9BF4A71F8AD9E7E0&lt;/guid&gt;&#10;                    &lt;answertext&gt;Upright and magnified &lt;/answertext&gt;&#10;                    &lt;valuetype&gt;-1&lt;/valuetype&gt;&#10;                &lt;/answer&gt;&#10;                &lt;answer&gt;&#10;                    &lt;guid&gt;4F0F5B5FA7F2452787C7AD5EBD2B5894&lt;/guid&gt;&#10;                    &lt;answertext&gt;Upright and reduced&lt;/answertext&gt;&#10;                    &lt;valuetype&gt;1&lt;/valuetype&gt;&#10;                &lt;/answer&gt;&#10;            &lt;/answers&gt;&#10;        &lt;/multichoice&gt;&#10;    &lt;/questions&gt;&#10;&lt;/questionlist&gt;"/>
  <p:tag name="AUTOOPENPOLL" val="True"/>
  <p:tag name="AUTOFORMATCHART" val="True"/>
  <p:tag name="LIVECHARTING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85"/>
  <p:tag name="FONTSIZE" val="32"/>
  <p:tag name="BULLETTYPE" val="ppBulletArabicPeriod"/>
  <p:tag name="ANSWERTEXT" val="Inverted and magnified&#10;Inverted and reduced&#10;Upright and magnified&#10;Upright and reduce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D79BF28A85C24DDE8438D040902425B3"/>
  <p:tag name="SLIDEID" val="D79BF28A85C24DDE8438D040902425B3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focal length of a mirror is -.4cm. What type of mirror is it?"/>
  <p:tag name="ANSWERSALIAS" val="Concave|smicln|Convex|smicln|Plane|smicln|Cannot be determined"/>
  <p:tag name="TOTALRESPONSES" val="22"/>
  <p:tag name="RESPONSECOUNT" val="22"/>
  <p:tag name="SLICED" val="False"/>
  <p:tag name="RESPONSES" val="2;2;4;2;2;2;2;2;2;2;2;2;2;2;2;2;1;2;2;2;4;4;"/>
  <p:tag name="CHARTSTRINGSTD" val="1 18 0 3"/>
  <p:tag name="CHARTSTRINGREV" val="3 0 18 1"/>
  <p:tag name="CHARTSTRINGSTDPER" val="0.0454545454545455 0.818181818181818 0 0.136363636363636"/>
  <p:tag name="CHARTSTRINGREVPER" val="0.136363636363636 0 0.818181818181818 0.0454545454545455"/>
  <p:tag name="RESPONSESGATHERED" val="False"/>
  <p:tag name="ANONYMOUSTEMP" val="False"/>
  <p:tag name="VALUES" val="Incorrect|smicln|Correct|smicln|Incorrect|smicln|Incorrect"/>
  <p:tag name="TYPE" val="MultiChoiceSlide"/>
  <p:tag name="TPQUESTIONXML" val="﻿&lt;?xml version=&quot;1.0&quot; encoding=&quot;utf-8&quot;?&gt;&#10;&lt;questionlist&gt;&#10;    &lt;properties&gt;&#10;        &lt;guid&gt;81526934001946C280681C0B709526CA&lt;/guid&gt;&#10;        &lt;description /&gt;&#10;        &lt;date&gt;4/18/2016 12:23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78EB94D899FD46D38B8ECE2FAA5E3CB3&lt;/guid&gt;&#10;            &lt;repollguid&gt;233B26A48B344E588C3ABD5CB1341B26&lt;/repollguid&gt;&#10;            &lt;sourceid&gt;57D4301D1C3D4DE185C0A66BEBAC0537&lt;/sourceid&gt;&#10;            &lt;questiontext&gt;The focal length of a mirror is -.4cm.What type of mirror is it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728C0066698343DFB3E36D5DF4B663BF&lt;/guid&gt;&#10;                    &lt;answertext&gt;Concave &lt;/answertext&gt;&#10;                    &lt;valuetype&gt;-1&lt;/valuetype&gt;&#10;                &lt;/answer&gt;&#10;                &lt;answer&gt;&#10;                    &lt;guid&gt;F1E48644EE7D44F0B6354A6CAD2DCC45&lt;/guid&gt;&#10;                    &lt;answertext&gt;Convex &lt;/answertext&gt;&#10;                    &lt;valuetype&gt;1&lt;/valuetype&gt;&#10;                &lt;/answer&gt;&#10;                &lt;answer&gt;&#10;                    &lt;guid&gt;ED0AA61FB74A4044A8E5EA52E3055C7C&lt;/guid&gt;&#10;                    &lt;answertext&gt;Plane &lt;/answertext&gt;&#10;                    &lt;valuetype&gt;-1&lt;/valuetype&gt;&#10;                &lt;/answer&gt;&#10;                &lt;answer&gt;&#10;                    &lt;guid&gt;74AB69D2C09B45EE8DCB2579D8091543&lt;/guid&gt;&#10;                    &lt;answertext&gt;Cannot be determined&lt;/answertext&gt;&#10;                    &lt;valuetype&gt;-1&lt;/valuetype&gt;&#10;                &lt;/answer&gt;&#10;            &lt;/answers&gt;&#10;        &lt;/multichoice&gt;&#10;    &lt;/questions&gt;&#10;&lt;/questionlist&gt;"/>
  <p:tag name="AUTOOPENPOLL" val="True"/>
  <p:tag name="AUTOFORMATCHART" val="True"/>
  <p:tag name="LIVECHARTING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1"/>
  <p:tag name="FONTSIZE" val="32"/>
  <p:tag name="BULLETTYPE" val="ppBulletArabicPeriod"/>
  <p:tag name="ANSWERTEXT" val="Concave&#10;Convex&#10;Plane&#10;Cannot be determine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D79BF28A85C24DDE8438D040902425B3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focal length of a mirror is -.4cm. What type of mirror is it?"/>
  <p:tag name="ANSWERSALIAS" val="Concave|smicln|Convex|smicln|Plane|smicln|Cannot be determined"/>
  <p:tag name="SLIDEORDER" val="2"/>
  <p:tag name="SLIDEGUID" val="2AB95C9925904583AF534E97E08C30B7"/>
  <p:tag name="TOTALRESPONSES" val="22"/>
  <p:tag name="RESPONSECOUNT" val="22"/>
  <p:tag name="SLICED" val="False"/>
  <p:tag name="RESPONSES" val="3;4;2;3;3;1;4;3;2;4;3;3;2;3;2;4;2;3;2;2;3;2;"/>
  <p:tag name="CHARTSTRINGSTD" val="1 8 9 4"/>
  <p:tag name="CHARTSTRINGREV" val="4 9 8 1"/>
  <p:tag name="CHARTSTRINGSTDPER" val="0.0454545454545455 0.363636363636364 0.409090909090909 0.181818181818182"/>
  <p:tag name="CHARTSTRINGREVPER" val="0.181818181818182 0.409090909090909 0.363636363636364 0.0454545454545455"/>
  <p:tag name="RESPONSESGATHERED" val="False"/>
  <p:tag name="ANONYMOUSTEMP" val="False"/>
  <p:tag name="VALUES" val="Incorrect|smicln|Incorrect|smicln|Incorrect|smicln|Correct"/>
  <p:tag name="TYPE" val="MultiChoiceSlide"/>
  <p:tag name="TPQUESTIONXML" val="﻿&lt;?xml version=&quot;1.0&quot; encoding=&quot;utf-8&quot;?&gt;&#10;&lt;questionlist&gt;&#10;    &lt;properties&gt;&#10;        &lt;guid&gt;87947E0111F1496B93CE403C1B95C59E&lt;/guid&gt;&#10;        &lt;description /&gt;&#10;        &lt;date&gt;4/18/2016 12:23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DF6CAB0C664042DD83BD137709FA550A&lt;/guid&gt;&#10;            &lt;repollguid&gt;0F9920C8E3094E8CB8C33E22DB94EF01&lt;/repollguid&gt;&#10;            &lt;sourceid&gt;5DC865BB1C1542FD92FDAB4CE878F292&lt;/sourceid&gt;&#10;            &lt;questiontext&gt;A virtual image is always produced.What type of mirror is it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FDDADA8625E445AF92FC3D47F0E4620D&lt;/guid&gt;&#10;                    &lt;answertext&gt;Concave &lt;/answertext&gt;&#10;                    &lt;valuetype&gt;-1&lt;/valuetype&gt;&#10;                &lt;/answer&gt;&#10;                &lt;answer&gt;&#10;                    &lt;guid&gt;481EAFFF6C164D579982800B3DDD9482&lt;/guid&gt;&#10;                    &lt;answertext&gt;Convex &lt;/answertext&gt;&#10;                    &lt;valuetype&gt;-1&lt;/valuetype&gt;&#10;                &lt;/answer&gt;&#10;                &lt;answer&gt;&#10;                    &lt;guid&gt;0D7422EB3FEB46DF9C34976A1F8AE9AF&lt;/guid&gt;&#10;                    &lt;answertext&gt;Plane &lt;/answertext&gt;&#10;                    &lt;valuetype&gt;-1&lt;/valuetype&gt;&#10;                &lt;/answer&gt;&#10;                &lt;answer&gt;&#10;                    &lt;guid&gt;B9C4B3C264C74F84A119040894877F74&lt;/guid&gt;&#10;                    &lt;answertext&gt;Cannot be determined&lt;/answertext&gt;&#10;                    &lt;valuetype&gt;1&lt;/valuetype&gt;&#10;                &lt;/answer&gt;&#10;            &lt;/answers&gt;&#10;        &lt;/multichoice&gt;&#10;    &lt;/questions&gt;&#10;&lt;/questionlist&gt;"/>
  <p:tag name="AUTOOPENPOLL" val="True"/>
  <p:tag name="AUTOFORMATCHART" val="True"/>
  <p:tag name="LIVECHARTING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1"/>
  <p:tag name="FONTSIZE" val="32"/>
  <p:tag name="BULLETTYPE" val="ppBulletArabicPeriod"/>
  <p:tag name="ANSWERTEXT" val="Concave&#10;Convex&#10;Plane&#10;Cannot be determine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8CBA67FA67B4E1CB1B7D6EDD8BA0577"/>
  <p:tag name="SLIDEID" val="08CBA67FA67B4E1CB1B7D6EDD8BA057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image distance is -5cm.  Describe the image with as much description as possible."/>
  <p:tag name="ANSWERSALIAS" val="Real|smicln|Virtual|smicln|Real and inverted|smicln|Virtual and inverted|smicln|Real, inverted, and reduced|smicln|Virtual, inverted, and magnified."/>
  <p:tag name="TOTALRESPONSES" val="19"/>
  <p:tag name="RESPONSECOUNT" val="19"/>
  <p:tag name="SLICED" val="False"/>
  <p:tag name="RESPONSES" val="6;6;6;-;2;4;3;4;1;2;6;2;-;2;2;2;-;4;2;6;4;6;"/>
  <p:tag name="CHARTSTRINGSTD" val="1 7 1 4 0 6"/>
  <p:tag name="CHARTSTRINGREV" val="6 0 4 1 7 1"/>
  <p:tag name="CHARTSTRINGSTDPER" val="0.0526315789473684 0.368421052631579 0.0526315789473684 0.210526315789474 0 0.315789473684211"/>
  <p:tag name="CHARTSTRINGREVPER" val="0.315789473684211 0 0.210526315789474 0.0526315789473684 0.368421052631579 0.0526315789473684"/>
  <p:tag name="RESPONSESGATHERED" val="False"/>
  <p:tag name="ANONYMOUSTEMP" val="False"/>
  <p:tag name="VALUES" val="Incorrect|smicln|Correct|smicln|Incorrect|smicln|Incorrect|smicln|Incorrect|smicln|Incorrect"/>
  <p:tag name="TYPE" val="MultiChoiceSlide"/>
  <p:tag name="TPQUESTIONXML" val="﻿&lt;?xml version=&quot;1.0&quot; encoding=&quot;utf-8&quot;?&gt;&#10;&lt;questionlist&gt;&#10;    &lt;properties&gt;&#10;        &lt;guid&gt;A0A01F74265C43EFA8147B44FBC63DAA&lt;/guid&gt;&#10;        &lt;description /&gt;&#10;        &lt;date&gt;4/18/2016 12:23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8DD848778A6C4D09B6B80EB1E8E41C79&lt;/guid&gt;&#10;            &lt;repollguid&gt;1F1B3DD305574BD78CAADE163F0C3D27&lt;/repollguid&gt;&#10;            &lt;sourceid&gt;773260D8C0D244F099CC4C0A2BD05CA4&lt;/sourceid&gt;&#10;            &lt;questiontext&gt;The image distance is -5cm.  Describe the image with as much description as possible.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6F637CD3013F42788C3FD3441D081168&lt;/guid&gt;&#10;                    &lt;answertext&gt;Real &lt;/answertext&gt;&#10;                    &lt;valuetype&gt;-1&lt;/valuetype&gt;&#10;                &lt;/answer&gt;&#10;                &lt;answer&gt;&#10;                    &lt;guid&gt;3D0FFAD953A14713AA2A172D98581BAB&lt;/guid&gt;&#10;                    &lt;answertext&gt;Virtual &lt;/answertext&gt;&#10;                    &lt;valuetype&gt;1&lt;/valuetype&gt;&#10;                &lt;/answer&gt;&#10;                &lt;answer&gt;&#10;                    &lt;guid&gt;F53B23F2027C4EFFAA5905BFE6C8015C&lt;/guid&gt;&#10;                    &lt;answertext&gt;Real and inverted &lt;/answertext&gt;&#10;                    &lt;valuetype&gt;-1&lt;/valuetype&gt;&#10;                &lt;/answer&gt;&#10;                &lt;answer&gt;&#10;                    &lt;guid&gt;BAC33C8D209F4789BADED8A447371A05&lt;/guid&gt;&#10;                    &lt;answertext&gt;Virtual and inverted &lt;/answertext&gt;&#10;                    &lt;valuetype&gt;-1&lt;/valuetype&gt;&#10;                &lt;/answer&gt;&#10;                &lt;answer&gt;&#10;                    &lt;guid&gt;C63D3FBCD909493DAC5EF0FFF3BC3120&lt;/guid&gt;&#10;                    &lt;answertext&gt;Real, inverted, and reduced &lt;/answertext&gt;&#10;                    &lt;valuetype&gt;-1&lt;/valuetype&gt;&#10;                &lt;/answer&gt;&#10;                &lt;answer&gt;&#10;                    &lt;guid&gt;8AB0E85043EA40F6927D00D881F48B6D&lt;/guid&gt;&#10;                    &lt;answertext&gt;Virtual, inverted, and magnified.&lt;/answertext&gt;&#10;                    &lt;valuetype&gt;-1&lt;/valuetype&gt;&#10;                &lt;/answer&gt;&#10;            &lt;/answers&gt;&#10;        &lt;/multichoice&gt;&#10;    &lt;/questions&gt;&#10;&lt;/questionlist&gt;"/>
  <p:tag name="AUTOOPENPOLL" val="True"/>
  <p:tag name="AUTOFORMATCHART" val="True"/>
  <p:tag name="LIVECHARTING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6"/>
  <p:tag name="TEXTLENGTH" val="113"/>
  <p:tag name="FONTSIZE" val="32"/>
  <p:tag name="BULLETTYPE" val="ppBulletArabicPeriod"/>
  <p:tag name="ANSWERTEXT" val="Real&#10;Virtual&#10;Real and inverted&#10;Virtual and inverted&#10;Real, inverted, and reduced&#10;Virtual, inverted, and magnified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1B1C18E739DC408680273D4B5053829A"/>
  <p:tag name="SLIDEID" val="1B1C18E739DC408680273D4B5053829A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type of mirror is the following?   "/>
  <p:tag name="ANSWERSALIAS" val="Convex|smicln|Concave|smicln|Plane|smicln|Unable to be determined"/>
  <p:tag name="TOTALRESPONSES" val="20"/>
  <p:tag name="RESPONSECOUNT" val="20"/>
  <p:tag name="SLICED" val="False"/>
  <p:tag name="RESPONSES" val="2;1;-;2;2;2;2;2;2;2;2;2;2;2;2;2;-;2;2;2;2;2;"/>
  <p:tag name="CHARTSTRINGSTD" val="1 19 0 0"/>
  <p:tag name="CHARTSTRINGREV" val="0 0 19 1"/>
  <p:tag name="CHARTSTRINGSTDPER" val="0.05 0.95 0 0"/>
  <p:tag name="CHARTSTRINGREVPER" val="0 0 0.95 0.05"/>
  <p:tag name="RESPONSESGATHERED" val="False"/>
  <p:tag name="ANONYMOUSTEMP" val="False"/>
  <p:tag name="VALUES" val="Incorrect|smicln|Correct|smicln|Incorrect|smicln|Incorrect"/>
  <p:tag name="TYPE" val="MultiChoiceSlide"/>
  <p:tag name="TPQUESTIONXML" val="﻿&lt;?xml version=&quot;1.0&quot; encoding=&quot;utf-8&quot;?&gt;&#10;&lt;questionlist&gt;&#10;    &lt;properties&gt;&#10;        &lt;guid&gt;8BD38A1A0CD6494693A349D325E6FABB&lt;/guid&gt;&#10;        &lt;description /&gt;&#10;        &lt;date&gt;4/18/2016 12:23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3FD9A6272553413BB49F3E7C5A8DBC9B&lt;/guid&gt;&#10;            &lt;repollguid&gt;6DDF39D0288446D88362D4C8BB946BDC&lt;/repollguid&gt;&#10;            &lt;sourceid&gt;045ED6DE3FE94EF8BF50E430731BF77F&lt;/sourceid&gt;&#10;            &lt;questiontext&gt;What type of mirror is the following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4AAB15EF32AD4DE9929804EFE01A5949&lt;/guid&gt;&#10;                    &lt;answertext&gt;Convex &lt;/answertext&gt;&#10;                    &lt;valuetype&gt;-1&lt;/valuetype&gt;&#10;                &lt;/answer&gt;&#10;                &lt;answer&gt;&#10;                    &lt;guid&gt;660A4365559B4CC0986BEB5155822A0C&lt;/guid&gt;&#10;                    &lt;answertext&gt;Concave &lt;/answertext&gt;&#10;                    &lt;valuetype&gt;1&lt;/valuetype&gt;&#10;                &lt;/answer&gt;&#10;                &lt;answer&gt;&#10;                    &lt;guid&gt;FEA3D9AF5A9042718928CFCDADAA6698&lt;/guid&gt;&#10;                    &lt;answertext&gt;Plane &lt;/answertext&gt;&#10;                    &lt;valuetype&gt;-1&lt;/valuetype&gt;&#10;                &lt;/answer&gt;&#10;                &lt;answer&gt;&#10;                    &lt;guid&gt;E4D013F59155437D8F67136551368560&lt;/guid&gt;&#10;                    &lt;answertext&gt;Unable to be determined&lt;/answertext&gt;&#10;                    &lt;valuetype&gt;-1&lt;/valuetype&gt;&#10;                &lt;/answer&gt;&#10;            &lt;/answers&gt;&#10;        &lt;/multichoice&gt;&#10;    &lt;/questions&gt;&#10;&lt;/questionlist&gt;"/>
  <p:tag name="AUTOOPENPOLL" val="True"/>
  <p:tag name="AUTOFORMATCHART" val="True"/>
  <p:tag name="LIVECHARTING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4"/>
  <p:tag name="FONTSIZE" val="32"/>
  <p:tag name="BULLETTYPE" val="ppBulletArabicPeriod"/>
  <p:tag name="ANSWERTEXT" val="Convex&#10;Concave&#10;Plane&#10;Unable to be determine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B1C18E739DC408680273D4B505382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type of mirror is the following?   "/>
  <p:tag name="ANSWERSALIAS" val="Convex|smicln|Concave|smicln|Plane|smicln|Unable to be determined"/>
  <p:tag name="SLIDEORDER" val="2"/>
  <p:tag name="SLIDEGUID" val="B4BB4DBBC58B4972A90B0A912B77931E"/>
  <p:tag name="TOTALRESPONSES" val="19"/>
  <p:tag name="RESPONSECOUNT" val="19"/>
  <p:tag name="SLICED" val="False"/>
  <p:tag name="RESPONSES" val="3;3;-;1;3;3;3;3;3;3;1;3;3;3;3;-;1;-;3;3;3;3;"/>
  <p:tag name="CHARTSTRINGSTD" val="3 0 16 0"/>
  <p:tag name="CHARTSTRINGREV" val="0 16 0 3"/>
  <p:tag name="CHARTSTRINGSTDPER" val="0.157894736842105 0 0.842105263157895 0"/>
  <p:tag name="CHARTSTRINGREVPER" val="0 0.842105263157895 0 0.157894736842105"/>
  <p:tag name="RESPONSESGATHERED" val="False"/>
  <p:tag name="ANONYMOUSTEMP" val="False"/>
  <p:tag name="VALUES" val="Incorrect|smicln|Incorrect|smicln|Correct|smicln|Incorrect"/>
  <p:tag name="TYPE" val="MultiChoiceSlide"/>
  <p:tag name="TPQUESTIONXML" val="﻿&lt;?xml version=&quot;1.0&quot; encoding=&quot;utf-8&quot;?&gt;&#10;&lt;questionlist&gt;&#10;    &lt;properties&gt;&#10;        &lt;guid&gt;FE8668BAC3C34B819BB024FB45E83518&lt;/guid&gt;&#10;        &lt;description /&gt;&#10;        &lt;date&gt;4/18/2016 12:23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66B37CF89DD140709807A6143D5A677A&lt;/guid&gt;&#10;            &lt;repollguid&gt;C44275D5F539457D8A453551C99804A9&lt;/repollguid&gt;&#10;            &lt;sourceid&gt;62E4250BC1684FE688D29014C3A0364D&lt;/sourceid&gt;&#10;            &lt;questiontext&gt;What type of mirror is the following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879CB03EC3554E6BBD6A3E455D231C5E&lt;/guid&gt;&#10;                    &lt;answertext&gt;Convex &lt;/answertext&gt;&#10;                    &lt;valuetype&gt;-1&lt;/valuetype&gt;&#10;                &lt;/answer&gt;&#10;                &lt;answer&gt;&#10;                    &lt;guid&gt;BD75777A441B4B27961A800D69B09545&lt;/guid&gt;&#10;                    &lt;answertext&gt;Concave &lt;/answertext&gt;&#10;                    &lt;valuetype&gt;-1&lt;/valuetype&gt;&#10;                &lt;/answer&gt;&#10;                &lt;answer&gt;&#10;                    &lt;guid&gt;E3C021076CA040ECACA474202BE77D74&lt;/guid&gt;&#10;                    &lt;answertext&gt;Plane &lt;/answertext&gt;&#10;                    &lt;valuetype&gt;1&lt;/valuetype&gt;&#10;                &lt;/answer&gt;&#10;                &lt;answer&gt;&#10;                    &lt;guid&gt;CACD6C5DE67744ED95A2D0D22F4957DD&lt;/guid&gt;&#10;                    &lt;answertext&gt;Unable to be determined&lt;/answertext&gt;&#10;                    &lt;valuetype&gt;-1&lt;/valuetype&gt;&#10;                &lt;/answer&gt;&#10;            &lt;/answers&gt;&#10;        &lt;/multichoice&gt;&#10;    &lt;/questions&gt;&#10;&lt;/questionlist&gt;"/>
  <p:tag name="AUTOOPENPOLL" val="True"/>
  <p:tag name="AUTOFORMATCHART" val="True"/>
  <p:tag name="LIVECHARTING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4"/>
  <p:tag name="FONTSIZE" val="32"/>
  <p:tag name="BULLETTYPE" val="ppBulletArabicPeriod"/>
  <p:tag name="ANSWERTEXT" val="Convex&#10;Concave&#10;Plane&#10;Unable to be determine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B1C18E739DC408680273D4B5053829A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type of mirror is the following?   "/>
  <p:tag name="ANSWERSALIAS" val="Convex|smicln|Concave|smicln|Plane|smicln|Unable to be determined"/>
  <p:tag name="SLIDEORDER" val="2"/>
  <p:tag name="SLIDEGUID" val="6DE0A57F60DE483FAE9B5722588182FE"/>
  <p:tag name="TOTALRESPONSES" val="21"/>
  <p:tag name="RESPONSECOUNT" val="21"/>
  <p:tag name="SLICED" val="False"/>
  <p:tag name="RESPONSES" val="4;2;-;4;4;4;4;4;2;4;4;4;2;4;4;4;4;2;4;2;4;2;"/>
  <p:tag name="CHARTSTRINGSTD" val="0 6 0 15"/>
  <p:tag name="CHARTSTRINGREV" val="15 0 6 0"/>
  <p:tag name="CHARTSTRINGSTDPER" val="0 0.285714285714286 0 0.714285714285714"/>
  <p:tag name="CHARTSTRINGREVPER" val="0.714285714285714 0 0.285714285714286 0"/>
  <p:tag name="RESPONSESGATHERED" val="False"/>
  <p:tag name="ANONYMOUSTEMP" val="False"/>
  <p:tag name="VALUES" val="Incorrect|smicln|Incorrect|smicln|Incorrect|smicln|Correct"/>
  <p:tag name="TYPE" val="MultiChoiceSlide"/>
  <p:tag name="TPQUESTIONXML" val="﻿&lt;?xml version=&quot;1.0&quot; encoding=&quot;utf-8&quot;?&gt;&#10;&lt;questionlist&gt;&#10;    &lt;properties&gt;&#10;        &lt;guid&gt;9E80DC339BAD40CC835A3C43CD508E30&lt;/guid&gt;&#10;        &lt;description /&gt;&#10;        &lt;date&gt;4/18/2016 12:23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5A1D531465F64596870C7D76F3DF74A9&lt;/guid&gt;&#10;            &lt;repollguid&gt;0178114DEB1746F38BA408374EF1BB98&lt;/repollguid&gt;&#10;            &lt;sourceid&gt;2B744F21D6FF4D05AF47906CD6E24958&lt;/sourceid&gt;&#10;            &lt;questiontext&gt;What type of mirror is the following? 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2AEDE783F3544C51AD221F3236FDF488&lt;/guid&gt;&#10;                    &lt;answertext&gt;Convex &lt;/answertext&gt;&#10;                    &lt;valuetype&gt;-1&lt;/valuetype&gt;&#10;                &lt;/answer&gt;&#10;                &lt;answer&gt;&#10;                    &lt;guid&gt;9C09AAC8A6B3419E94F0B8FB6B5FCCFF&lt;/guid&gt;&#10;                    &lt;answertext&gt;Concave &lt;/answertext&gt;&#10;                    &lt;valuetype&gt;-1&lt;/valuetype&gt;&#10;                &lt;/answer&gt;&#10;                &lt;answer&gt;&#10;                    &lt;guid&gt;B19394BCFEC041D9B5FE10C11E133360&lt;/guid&gt;&#10;                    &lt;answertext&gt;Plane &lt;/answertext&gt;&#10;                    &lt;valuetype&gt;-1&lt;/valuetype&gt;&#10;                &lt;/answer&gt;&#10;                &lt;answer&gt;&#10;                    &lt;guid&gt;BE8CC8422E3442358D4EB87B72A45191&lt;/guid&gt;&#10;                    &lt;answertext&gt;Unable to be determined&lt;/answertext&gt;&#10;                    &lt;valuetype&gt;1&lt;/valuetype&gt;&#10;                &lt;/answer&gt;&#10;            &lt;/answers&gt;&#10;        &lt;/multichoice&gt;&#10;    &lt;/questions&gt;&#10;&lt;/questionlist&gt;"/>
  <p:tag name="AUTOOPENPOLL" val="True"/>
  <p:tag name="AUTOFORMATCHART" val="True"/>
  <p:tag name="LIVECHARTING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44"/>
  <p:tag name="FONTSIZE" val="32"/>
  <p:tag name="BULLETTYPE" val="ppBulletArabicPeriod"/>
  <p:tag name="ANSWERTEXT" val="Convex&#10;Concave&#10;Plane&#10;Unable to be determine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9A31EAE7FF14CB1A0BE93DD1422B827"/>
  <p:tag name="SLIDEID" val="79A31EAE7FF14CB1A0BE93DD1422B827"/>
  <p:tag name="SLIDEORDER" val="1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at type of image is formed?"/>
  <p:tag name="ANSWERSALIAS" val="Real and Upright|smicln|Virtual and Upright|smicln|Real and Inverted|smicln|Virtual and Inverted"/>
  <p:tag name="TOTALRESPONSES" val="19"/>
  <p:tag name="RESPONSECOUNT" val="19"/>
  <p:tag name="SLICED" val="False"/>
  <p:tag name="RESPONSES" val="2;2;-;-;2;1;1;2;4;2;2;2;2;2;2;2;-;2;2;2;2;2;"/>
  <p:tag name="CHARTSTRINGSTD" val="2 16 0 1"/>
  <p:tag name="CHARTSTRINGREV" val="1 0 16 2"/>
  <p:tag name="CHARTSTRINGSTDPER" val="0.105263157894737 0.842105263157895 0 0.0526315789473684"/>
  <p:tag name="CHARTSTRINGREVPER" val="0.0526315789473684 0 0.842105263157895 0.105263157894737"/>
  <p:tag name="RESPONSESGATHERED" val="False"/>
  <p:tag name="ANONYMOUSTEMP" val="False"/>
  <p:tag name="VALUES" val="Incorrect|smicln|Correct|smicln|Incorrect|smicln|Incorrect"/>
  <p:tag name="TYPE" val="MultiChoiceSlide"/>
  <p:tag name="TPQUESTIONXML" val="﻿&lt;?xml version=&quot;1.0&quot; encoding=&quot;utf-8&quot;?&gt;&#10;&lt;questionlist&gt;&#10;    &lt;properties&gt;&#10;        &lt;guid&gt;E120AECB12D740A791D684F5B7002D3B&lt;/guid&gt;&#10;        &lt;description /&gt;&#10;        &lt;date&gt;4/18/2016 12:23:02 PM&lt;/date&gt;&#10;    &lt;/properties&gt;&#10;    &lt;questionlisttemplate&gt;&#10;        &lt;correctvalue&gt;1&lt;/correctvalue&gt;&#10;        &lt;incorrectvalue&gt;0&lt;/incorrectvalue&gt;&#10;        &lt;questiontype&gt;1&lt;/questiontype&gt;&#10;        &lt;numberofchoices&gt;4&lt;/numberofchoices&gt;&#10;        &lt;bulletstyle&gt;2&lt;/bulletstyle&gt;&#10;        &lt;questionfont&gt;Verdana&lt;/questionfont&gt;&#10;        &lt;questionfontsize&gt;12&lt;/questionfontsize&gt;&#10;        &lt;answerfont&gt;Verdana&lt;/answerfont&gt;&#10;        &lt;answerfontsize&gt;12&lt;/answerfontsize&gt;&#10;        &lt;showresults&gt;True&lt;/showresults&gt;&#10;        &lt;countdowntime&gt;30&lt;/countdowntime&gt;&#10;        &lt;responsegrid&gt;0&lt;/responsegrid&gt;&#10;    &lt;/questionlisttemplate&gt;&#10;    &lt;questions&gt;&#10;        &lt;multichoice&gt;&#10;            &lt;guid&gt;935E4926709B4508B62B65DE7F196A4D&lt;/guid&gt;&#10;            &lt;repollguid&gt;A746F7226A124BB3922C6E053940F50E&lt;/repollguid&gt;&#10;            &lt;sourceid&gt;F0DEE6A626B2433DA02DD2B6C3982AE2&lt;/sourceid&gt;&#10;            &lt;questiontext&gt;What type of image is formed?&lt;/questiontext&gt;&#10;            &lt;showresults&gt;True&lt;/showresults&gt;&#10;            &lt;responsegrid&gt;0&lt;/responsegrid&gt;&#10;            &lt;countdowntimer&gt;False&lt;/countdowntimer&gt;&#10;            &lt;correctvalue&gt;100&lt;/correctvalue&gt;&#10;            &lt;incorrectvalue&gt;0&lt;/incorrectvalue&gt;&#10;            &lt;responselimit&gt;1&lt;/responselimit&gt;&#10;            &lt;bulletstyle&gt;0&lt;/bulletstyle&gt;&#10;            &lt;answers&gt;&#10;                &lt;answer&gt;&#10;                    &lt;guid&gt;14A62ADBF3094A898A414EAE6E33A285&lt;/guid&gt;&#10;                    &lt;answertext&gt;Real and Upright &lt;/answertext&gt;&#10;                    &lt;valuetype&gt;-1&lt;/valuetype&gt;&#10;                &lt;/answer&gt;&#10;                &lt;answer&gt;&#10;                    &lt;guid&gt;609FDBC6CE3D4FA992904ECCFD1F7BCB&lt;/guid&gt;&#10;                    &lt;answertext&gt;Virtual and Upright &lt;/answertext&gt;&#10;                    &lt;valuetype&gt;1&lt;/valuetype&gt;&#10;                &lt;/answer&gt;&#10;                &lt;answer&gt;&#10;                    &lt;guid&gt;32AE7214998B4830935989D2AE0F734B&lt;/guid&gt;&#10;                    &lt;answertext&gt;Real and Inverted &lt;/answertext&gt;&#10;                    &lt;valuetype&gt;-1&lt;/valuetype&gt;&#10;                &lt;/answer&gt;&#10;                &lt;answer&gt;&#10;                    &lt;guid&gt;2B41547732294B088764E152B9FDD843&lt;/guid&gt;&#10;                    &lt;answertext&gt;Virtual and Inverted&lt;/answertext&gt;&#10;                    &lt;valuetype&gt;-1&lt;/valuetype&gt;&#10;                &lt;/answer&gt;&#10;            &lt;/answers&gt;&#10;        &lt;/multichoice&gt;&#10;    &lt;/questions&gt;&#10;&lt;/questionlist&gt;"/>
  <p:tag name="AUTOOPENPOLL" val="True"/>
  <p:tag name="AUTOFORMATCHART" val="True"/>
  <p:tag name="LIVECHARTING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5"/>
  <p:tag name="FONTSIZE" val="32"/>
  <p:tag name="BULLETTYPE" val="ppBulletArabicPeriod"/>
  <p:tag name="ANSWERTEXT" val="Real and Upright&#10;Virtual and Upright&#10;Real and Inverted&#10;Virtual and Inverte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CAI" val="True"/>
  <p:tag name="TYP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5616</TotalTime>
  <Words>2065</Words>
  <Application>Microsoft Office PowerPoint</Application>
  <PresentationFormat>On-screen Show (4:3)</PresentationFormat>
  <Paragraphs>205</Paragraphs>
  <Slides>66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8" baseType="lpstr">
      <vt:lpstr>Default Design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The Refraction of Light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The magnification of an object = -3.0. Describe the image.</vt:lpstr>
      <vt:lpstr>The magnification of an object = 0.80 Describe the image.</vt:lpstr>
      <vt:lpstr>The focal length of a mirror is -.4cm. What type of mirror is it?</vt:lpstr>
      <vt:lpstr>A virtual image is always produced. What type of mirror is it?</vt:lpstr>
      <vt:lpstr>The image distance is -5cm.  Describe the image with as much description as possible.</vt:lpstr>
      <vt:lpstr>What type of mirror is the following?   </vt:lpstr>
      <vt:lpstr>What type of mirror is the following?   </vt:lpstr>
      <vt:lpstr>What type of mirror is the following?   </vt:lpstr>
      <vt:lpstr>What type of image is formed?</vt:lpstr>
    </vt:vector>
  </TitlesOfParts>
  <Company>niu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mfcsd</cp:lastModifiedBy>
  <cp:revision>358</cp:revision>
  <dcterms:created xsi:type="dcterms:W3CDTF">2005-07-08T23:19:32Z</dcterms:created>
  <dcterms:modified xsi:type="dcterms:W3CDTF">2016-04-18T19:01:55Z</dcterms:modified>
</cp:coreProperties>
</file>